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2" r:id="rId5"/>
    <p:sldId id="257" r:id="rId6"/>
    <p:sldId id="271" r:id="rId7"/>
    <p:sldId id="270" r:id="rId8"/>
    <p:sldId id="264" r:id="rId9"/>
    <p:sldId id="265" r:id="rId10"/>
    <p:sldId id="267" r:id="rId11"/>
    <p:sldId id="268" r:id="rId12"/>
    <p:sldId id="269" r:id="rId13"/>
    <p:sldId id="266" r:id="rId14"/>
    <p:sldId id="283" r:id="rId15"/>
    <p:sldId id="277" r:id="rId16"/>
    <p:sldId id="278" r:id="rId17"/>
    <p:sldId id="279" r:id="rId18"/>
    <p:sldId id="282" r:id="rId19"/>
    <p:sldId id="275" r:id="rId20"/>
    <p:sldId id="273" r:id="rId21"/>
    <p:sldId id="274" r:id="rId22"/>
    <p:sldId id="276" r:id="rId23"/>
    <p:sldId id="260"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ibhav sahni" initials="vs" lastIdx="1" clrIdx="0">
    <p:extLst>
      <p:ext uri="{19B8F6BF-5375-455C-9EA6-DF929625EA0E}">
        <p15:presenceInfo xmlns:p15="http://schemas.microsoft.com/office/powerpoint/2012/main" userId="272ee89d9e1467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hyperlink" Target="https://www.kaggle.com/harsha547/indian-premier-league-csv-dataset" TargetMode="External"/><Relationship Id="rId1" Type="http://schemas.openxmlformats.org/officeDocument/2006/relationships/slideLayout" Target="../slideLayouts/slideLayout7.xml"/><Relationship Id="rId5" Type="http://schemas.openxmlformats.org/officeDocument/2006/relationships/hyperlink" Target="http://www.stackoverflow.com/" TargetMode="External"/><Relationship Id="rId4" Type="http://schemas.openxmlformats.org/officeDocument/2006/relationships/hyperlink" Target="https://docs.python.org/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2AD26C-88BF-4397-80D1-8F9A3C73AD35}"/>
              </a:ext>
            </a:extLst>
          </p:cNvPr>
          <p:cNvSpPr txBox="1"/>
          <p:nvPr/>
        </p:nvSpPr>
        <p:spPr>
          <a:xfrm>
            <a:off x="8691239" y="5841506"/>
            <a:ext cx="3333733" cy="830997"/>
          </a:xfrm>
          <a:prstGeom prst="rect">
            <a:avLst/>
          </a:prstGeom>
          <a:noFill/>
        </p:spPr>
        <p:txBody>
          <a:bodyPr wrap="none" rtlCol="0">
            <a:spAutoFit/>
          </a:bodyPr>
          <a:lstStyle/>
          <a:p>
            <a:r>
              <a:rPr lang="en-US" sz="2400" dirty="0">
                <a:solidFill>
                  <a:srgbClr val="FFFF00"/>
                </a:solidFill>
                <a:latin typeface="Arial Rounded MT Bold" panose="020F0704030504030204" pitchFamily="34" charset="0"/>
              </a:rPr>
              <a:t>VAIBHAV RAJ SAHNI</a:t>
            </a:r>
            <a:br>
              <a:rPr lang="en-US" sz="2400" dirty="0">
                <a:solidFill>
                  <a:srgbClr val="FFFF00"/>
                </a:solidFill>
                <a:latin typeface="Arial Rounded MT Bold" panose="020F0704030504030204" pitchFamily="34" charset="0"/>
              </a:rPr>
            </a:br>
            <a:r>
              <a:rPr lang="en-US" sz="2400" dirty="0">
                <a:solidFill>
                  <a:srgbClr val="FFFF00"/>
                </a:solidFill>
                <a:latin typeface="Arial Rounded MT Bold" panose="020F0704030504030204" pitchFamily="34" charset="0"/>
              </a:rPr>
              <a:t>2K19/CO/419</a:t>
            </a:r>
          </a:p>
        </p:txBody>
      </p:sp>
      <p:sp>
        <p:nvSpPr>
          <p:cNvPr id="6" name="TextBox 5">
            <a:extLst>
              <a:ext uri="{FF2B5EF4-FFF2-40B4-BE49-F238E27FC236}">
                <a16:creationId xmlns:a16="http://schemas.microsoft.com/office/drawing/2014/main" id="{B517C758-56B8-4B6C-BDD8-DDBDC5AB43B8}"/>
              </a:ext>
            </a:extLst>
          </p:cNvPr>
          <p:cNvSpPr txBox="1"/>
          <p:nvPr/>
        </p:nvSpPr>
        <p:spPr>
          <a:xfrm>
            <a:off x="2388094" y="541536"/>
            <a:ext cx="8869736" cy="830997"/>
          </a:xfrm>
          <a:prstGeom prst="rect">
            <a:avLst/>
          </a:prstGeom>
          <a:noFill/>
        </p:spPr>
        <p:txBody>
          <a:bodyPr wrap="none" rtlCol="0">
            <a:spAutoFit/>
          </a:bodyPr>
          <a:lstStyle/>
          <a:p>
            <a:r>
              <a:rPr lang="en-US" sz="4800" dirty="0">
                <a:latin typeface="Bahnschrift SemiBold" panose="020B0502040204020203" pitchFamily="34" charset="0"/>
              </a:rPr>
              <a:t>INDIAN PREMIER LEAGUE (IPL)</a:t>
            </a:r>
          </a:p>
        </p:txBody>
      </p:sp>
      <p:pic>
        <p:nvPicPr>
          <p:cNvPr id="1030" name="Picture 6" descr="Duff &amp; Phelps Launches IPL Brand Valuation Report 2019">
            <a:extLst>
              <a:ext uri="{FF2B5EF4-FFF2-40B4-BE49-F238E27FC236}">
                <a16:creationId xmlns:a16="http://schemas.microsoft.com/office/drawing/2014/main" id="{3A9EAF2D-3CE3-447F-8504-17187461E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442" y="1885904"/>
            <a:ext cx="4849797" cy="3235469"/>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927501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C1D20-508B-44FA-BF71-19B0CDECE512}"/>
              </a:ext>
            </a:extLst>
          </p:cNvPr>
          <p:cNvPicPr>
            <a:picLocks noChangeAspect="1"/>
          </p:cNvPicPr>
          <p:nvPr/>
        </p:nvPicPr>
        <p:blipFill rotWithShape="1">
          <a:blip r:embed="rId2"/>
          <a:srcRect l="16092" t="18883" r="73860" b="75824"/>
          <a:stretch/>
        </p:blipFill>
        <p:spPr>
          <a:xfrm>
            <a:off x="4940885" y="1551753"/>
            <a:ext cx="2559528" cy="72334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4E0DC79-88C4-482D-8C2C-0D0403595287}"/>
              </a:ext>
            </a:extLst>
          </p:cNvPr>
          <p:cNvSpPr txBox="1"/>
          <p:nvPr/>
        </p:nvSpPr>
        <p:spPr>
          <a:xfrm>
            <a:off x="4889967" y="3059478"/>
            <a:ext cx="2810690" cy="2246769"/>
          </a:xfrm>
          <a:prstGeom prst="rect">
            <a:avLst/>
          </a:prstGeom>
          <a:noFill/>
        </p:spPr>
        <p:txBody>
          <a:bodyPr wrap="square" rtlCol="0">
            <a:spAutoFit/>
          </a:bodyPr>
          <a:lstStyle/>
          <a:p>
            <a:r>
              <a:rPr lang="en-US" sz="2000" dirty="0">
                <a:latin typeface="Arial Rounded MT Bold" panose="020F0704030504030204" pitchFamily="34" charset="0"/>
              </a:rPr>
              <a:t>CREATING TABLES : </a:t>
            </a:r>
          </a:p>
          <a:p>
            <a:pPr marL="342900" indent="-342900">
              <a:buAutoNum type="arabicPeriod"/>
            </a:pPr>
            <a:r>
              <a:rPr lang="en-US" sz="2000" dirty="0" err="1">
                <a:latin typeface="Arial Rounded MT Bold" panose="020F0704030504030204" pitchFamily="34" charset="0"/>
              </a:rPr>
              <a:t>Ball_by_Ball</a:t>
            </a:r>
            <a:endParaRPr lang="en-US" sz="2000" dirty="0">
              <a:latin typeface="Arial Rounded MT Bold" panose="020F0704030504030204" pitchFamily="34" charset="0"/>
            </a:endParaRPr>
          </a:p>
          <a:p>
            <a:pPr marL="342900" indent="-342900">
              <a:buAutoNum type="arabicPeriod"/>
            </a:pPr>
            <a:r>
              <a:rPr lang="en-US" sz="2000" dirty="0">
                <a:latin typeface="Arial Rounded MT Bold" panose="020F0704030504030204" pitchFamily="34" charset="0"/>
              </a:rPr>
              <a:t>Matches</a:t>
            </a:r>
          </a:p>
          <a:p>
            <a:pPr marL="342900" indent="-342900">
              <a:buAutoNum type="arabicPeriod"/>
            </a:pPr>
            <a:r>
              <a:rPr lang="en-US" sz="2000" dirty="0">
                <a:latin typeface="Arial Rounded MT Bold" panose="020F0704030504030204" pitchFamily="34" charset="0"/>
              </a:rPr>
              <a:t>Player</a:t>
            </a:r>
          </a:p>
          <a:p>
            <a:pPr marL="342900" indent="-342900">
              <a:buAutoNum type="arabicPeriod"/>
            </a:pPr>
            <a:r>
              <a:rPr lang="en-US" sz="2000" dirty="0" err="1">
                <a:latin typeface="Arial Rounded MT Bold" panose="020F0704030504030204" pitchFamily="34" charset="0"/>
              </a:rPr>
              <a:t>Player_Match</a:t>
            </a:r>
            <a:endParaRPr lang="en-US" sz="2000" dirty="0">
              <a:latin typeface="Arial Rounded MT Bold" panose="020F0704030504030204" pitchFamily="34" charset="0"/>
            </a:endParaRPr>
          </a:p>
          <a:p>
            <a:pPr marL="342900" indent="-342900">
              <a:buAutoNum type="arabicPeriod"/>
            </a:pPr>
            <a:r>
              <a:rPr lang="en-US" sz="2000" dirty="0">
                <a:latin typeface="Arial Rounded MT Bold" panose="020F0704030504030204" pitchFamily="34" charset="0"/>
              </a:rPr>
              <a:t>Season</a:t>
            </a:r>
          </a:p>
          <a:p>
            <a:pPr marL="342900" indent="-342900">
              <a:buAutoNum type="arabicPeriod"/>
            </a:pPr>
            <a:r>
              <a:rPr lang="en-US" sz="2000" dirty="0">
                <a:latin typeface="Arial Rounded MT Bold" panose="020F0704030504030204" pitchFamily="34" charset="0"/>
              </a:rPr>
              <a:t>Team</a:t>
            </a:r>
          </a:p>
        </p:txBody>
      </p:sp>
      <p:sp>
        <p:nvSpPr>
          <p:cNvPr id="12" name="TextBox 11">
            <a:extLst>
              <a:ext uri="{FF2B5EF4-FFF2-40B4-BE49-F238E27FC236}">
                <a16:creationId xmlns:a16="http://schemas.microsoft.com/office/drawing/2014/main" id="{DD76853A-CACE-4DCF-96C4-9F4DF1273C57}"/>
              </a:ext>
            </a:extLst>
          </p:cNvPr>
          <p:cNvSpPr txBox="1"/>
          <p:nvPr/>
        </p:nvSpPr>
        <p:spPr>
          <a:xfrm>
            <a:off x="3697899" y="387806"/>
            <a:ext cx="4638321"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CREATING DATABASE</a:t>
            </a:r>
          </a:p>
        </p:txBody>
      </p:sp>
      <p:pic>
        <p:nvPicPr>
          <p:cNvPr id="14" name="Picture 13">
            <a:extLst>
              <a:ext uri="{FF2B5EF4-FFF2-40B4-BE49-F238E27FC236}">
                <a16:creationId xmlns:a16="http://schemas.microsoft.com/office/drawing/2014/main" id="{EE1B0C2B-64ED-4D3B-B213-98DF15F16057}"/>
              </a:ext>
            </a:extLst>
          </p:cNvPr>
          <p:cNvPicPr>
            <a:picLocks noChangeAspect="1"/>
          </p:cNvPicPr>
          <p:nvPr/>
        </p:nvPicPr>
        <p:blipFill rotWithShape="1">
          <a:blip r:embed="rId3"/>
          <a:srcRect l="16172" t="18981" r="57344" b="24806"/>
          <a:stretch/>
        </p:blipFill>
        <p:spPr>
          <a:xfrm>
            <a:off x="7956141" y="1711990"/>
            <a:ext cx="3960370" cy="450944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52B58E9E-6EDA-4578-B5B0-6A7F9D9FCC34}"/>
              </a:ext>
            </a:extLst>
          </p:cNvPr>
          <p:cNvPicPr>
            <a:picLocks noChangeAspect="1"/>
          </p:cNvPicPr>
          <p:nvPr/>
        </p:nvPicPr>
        <p:blipFill rotWithShape="1">
          <a:blip r:embed="rId4"/>
          <a:srcRect l="16327" t="21384" r="57891" b="27136"/>
          <a:stretch/>
        </p:blipFill>
        <p:spPr>
          <a:xfrm>
            <a:off x="275489" y="1711990"/>
            <a:ext cx="4209668" cy="450944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8827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76120-77EC-4CC7-A8AD-0108AE809DA2}"/>
              </a:ext>
            </a:extLst>
          </p:cNvPr>
          <p:cNvPicPr>
            <a:picLocks noChangeAspect="1"/>
          </p:cNvPicPr>
          <p:nvPr/>
        </p:nvPicPr>
        <p:blipFill rotWithShape="1">
          <a:blip r:embed="rId2"/>
          <a:srcRect l="16092" t="23634" r="66942" b="52341"/>
          <a:stretch/>
        </p:blipFill>
        <p:spPr>
          <a:xfrm>
            <a:off x="7138394" y="1206634"/>
            <a:ext cx="3630093" cy="27576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EB7A257-1843-4351-B04B-AE26E1E08E1B}"/>
              </a:ext>
            </a:extLst>
          </p:cNvPr>
          <p:cNvPicPr>
            <a:picLocks noChangeAspect="1"/>
          </p:cNvPicPr>
          <p:nvPr/>
        </p:nvPicPr>
        <p:blipFill rotWithShape="1">
          <a:blip r:embed="rId3"/>
          <a:srcRect l="16092" t="31235" r="66942" b="47455"/>
          <a:stretch/>
        </p:blipFill>
        <p:spPr>
          <a:xfrm>
            <a:off x="1613978" y="4121409"/>
            <a:ext cx="3481395" cy="234583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7DAA827-E4AD-4AE1-8277-A3C7FDDF0BB9}"/>
              </a:ext>
            </a:extLst>
          </p:cNvPr>
          <p:cNvPicPr>
            <a:picLocks noChangeAspect="1"/>
          </p:cNvPicPr>
          <p:nvPr/>
        </p:nvPicPr>
        <p:blipFill rotWithShape="1">
          <a:blip r:embed="rId3"/>
          <a:srcRect l="16092" t="54445" r="67888" b="29810"/>
          <a:stretch/>
        </p:blipFill>
        <p:spPr>
          <a:xfrm>
            <a:off x="6863800" y="4408409"/>
            <a:ext cx="3904687" cy="205883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E9134DB-B4EA-4437-AAAE-C27633E32442}"/>
              </a:ext>
            </a:extLst>
          </p:cNvPr>
          <p:cNvPicPr>
            <a:picLocks noChangeAspect="1"/>
          </p:cNvPicPr>
          <p:nvPr/>
        </p:nvPicPr>
        <p:blipFill rotWithShape="1">
          <a:blip r:embed="rId4"/>
          <a:srcRect l="16250" t="26408" r="56094" b="45049"/>
          <a:stretch/>
        </p:blipFill>
        <p:spPr>
          <a:xfrm>
            <a:off x="1613978" y="1206634"/>
            <a:ext cx="4980607" cy="27576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47664D63-2864-4DE6-9A70-9259BB457402}"/>
              </a:ext>
            </a:extLst>
          </p:cNvPr>
          <p:cNvSpPr txBox="1"/>
          <p:nvPr/>
        </p:nvSpPr>
        <p:spPr>
          <a:xfrm>
            <a:off x="5095373" y="250896"/>
            <a:ext cx="1801904"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TABLES</a:t>
            </a:r>
          </a:p>
        </p:txBody>
      </p:sp>
    </p:spTree>
    <p:extLst>
      <p:ext uri="{BB962C8B-B14F-4D97-AF65-F5344CB8AC3E}">
        <p14:creationId xmlns:p14="http://schemas.microsoft.com/office/powerpoint/2010/main" val="4023481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0D2B3-AFB1-4CA6-8831-F62B79485374}"/>
              </a:ext>
            </a:extLst>
          </p:cNvPr>
          <p:cNvPicPr>
            <a:picLocks noChangeAspect="1"/>
          </p:cNvPicPr>
          <p:nvPr/>
        </p:nvPicPr>
        <p:blipFill rotWithShape="1">
          <a:blip r:embed="rId2"/>
          <a:srcRect l="16020" t="26077" r="73130" b="70394"/>
          <a:stretch/>
        </p:blipFill>
        <p:spPr>
          <a:xfrm>
            <a:off x="1753432" y="1714500"/>
            <a:ext cx="3382186" cy="59018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8F5F52D-B3A5-4FCF-B063-E4EA7A091B7A}"/>
              </a:ext>
            </a:extLst>
          </p:cNvPr>
          <p:cNvPicPr>
            <a:picLocks noChangeAspect="1"/>
          </p:cNvPicPr>
          <p:nvPr/>
        </p:nvPicPr>
        <p:blipFill rotWithShape="1">
          <a:blip r:embed="rId2"/>
          <a:srcRect l="13575" t="41771" r="56311" b="37274"/>
          <a:stretch/>
        </p:blipFill>
        <p:spPr>
          <a:xfrm>
            <a:off x="1753432" y="2559451"/>
            <a:ext cx="9061134" cy="338239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BC845D4-CEEC-4107-AFD5-8350FA3D7486}"/>
              </a:ext>
            </a:extLst>
          </p:cNvPr>
          <p:cNvSpPr txBox="1"/>
          <p:nvPr/>
        </p:nvSpPr>
        <p:spPr>
          <a:xfrm>
            <a:off x="2840649" y="623770"/>
            <a:ext cx="7398372"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TABLE SHOWING SEASON DETAILS</a:t>
            </a:r>
          </a:p>
        </p:txBody>
      </p:sp>
    </p:spTree>
    <p:extLst>
      <p:ext uri="{BB962C8B-B14F-4D97-AF65-F5344CB8AC3E}">
        <p14:creationId xmlns:p14="http://schemas.microsoft.com/office/powerpoint/2010/main" val="139121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2DF710-45E2-4D28-9A96-3CB93562D983}"/>
              </a:ext>
            </a:extLst>
          </p:cNvPr>
          <p:cNvPicPr>
            <a:picLocks noChangeAspect="1"/>
          </p:cNvPicPr>
          <p:nvPr/>
        </p:nvPicPr>
        <p:blipFill rotWithShape="1">
          <a:blip r:embed="rId2"/>
          <a:srcRect l="16092" t="26213" r="73859" b="70665"/>
          <a:stretch/>
        </p:blipFill>
        <p:spPr>
          <a:xfrm>
            <a:off x="1285689" y="2919319"/>
            <a:ext cx="3105514" cy="517587"/>
          </a:xfrm>
          <a:prstGeom prst="rect">
            <a:avLst/>
          </a:prstGeom>
          <a:ln>
            <a:solidFill>
              <a:srgbClr val="FF0000"/>
            </a:solidFill>
          </a:ln>
        </p:spPr>
      </p:pic>
      <p:pic>
        <p:nvPicPr>
          <p:cNvPr id="7" name="Picture 6">
            <a:extLst>
              <a:ext uri="{FF2B5EF4-FFF2-40B4-BE49-F238E27FC236}">
                <a16:creationId xmlns:a16="http://schemas.microsoft.com/office/drawing/2014/main" id="{658258FA-0665-4848-9A09-C0420BA8E7E4}"/>
              </a:ext>
            </a:extLst>
          </p:cNvPr>
          <p:cNvPicPr>
            <a:picLocks noChangeAspect="1"/>
          </p:cNvPicPr>
          <p:nvPr/>
        </p:nvPicPr>
        <p:blipFill rotWithShape="1">
          <a:blip r:embed="rId2"/>
          <a:srcRect l="13544" t="41551" r="65922" b="28828"/>
          <a:stretch/>
        </p:blipFill>
        <p:spPr>
          <a:xfrm>
            <a:off x="4762136" y="1694007"/>
            <a:ext cx="5696136" cy="440814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73B8D8D-B06F-49C3-801E-A7A64B8E8647}"/>
              </a:ext>
            </a:extLst>
          </p:cNvPr>
          <p:cNvSpPr txBox="1"/>
          <p:nvPr/>
        </p:nvSpPr>
        <p:spPr>
          <a:xfrm>
            <a:off x="3583599" y="463457"/>
            <a:ext cx="5242141"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TABLE SHOWING TEAMS</a:t>
            </a:r>
          </a:p>
        </p:txBody>
      </p:sp>
    </p:spTree>
    <p:extLst>
      <p:ext uri="{BB962C8B-B14F-4D97-AF65-F5344CB8AC3E}">
        <p14:creationId xmlns:p14="http://schemas.microsoft.com/office/powerpoint/2010/main" val="320084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8F333-8E40-4A6E-90DA-157C1F365A18}"/>
              </a:ext>
            </a:extLst>
          </p:cNvPr>
          <p:cNvSpPr txBox="1"/>
          <p:nvPr/>
        </p:nvSpPr>
        <p:spPr>
          <a:xfrm>
            <a:off x="762000" y="1257300"/>
            <a:ext cx="11267243" cy="5847755"/>
          </a:xfrm>
          <a:prstGeom prst="rect">
            <a:avLst/>
          </a:prstGeom>
          <a:noFill/>
        </p:spPr>
        <p:txBody>
          <a:bodyPr wrap="square">
            <a:spAutoFit/>
          </a:bodyPr>
          <a:lstStyle/>
          <a:p>
            <a:pPr algn="l"/>
            <a:r>
              <a:rPr lang="en-US" sz="2100" dirty="0">
                <a:latin typeface="Arial Rounded MT Bold" panose="020F0704030504030204" pitchFamily="34" charset="0"/>
                <a:cs typeface="Times New Roman" panose="02020603050405020304" pitchFamily="18" charset="0"/>
              </a:rPr>
              <a:t>Executed the following queries:</a:t>
            </a:r>
            <a:endParaRPr lang="en-US" sz="2100" b="0" i="0" dirty="0">
              <a:effectLst/>
              <a:latin typeface="Arial Rounded MT Bold" panose="020F0704030504030204" pitchFamily="34" charset="0"/>
              <a:cs typeface="Times New Roman" panose="02020603050405020304" pitchFamily="18" charset="0"/>
            </a:endParaRPr>
          </a:p>
          <a:p>
            <a:pPr marL="342900" indent="-342900">
              <a:buFont typeface="Wingdings" panose="05000000000000000000" pitchFamily="2" charset="2"/>
              <a:buChar char="Ø"/>
            </a:pPr>
            <a:r>
              <a:rPr lang="en-US" sz="2100" dirty="0">
                <a:latin typeface="Arial Rounded MT Bold" panose="020F0704030504030204" pitchFamily="34" charset="0"/>
              </a:rPr>
              <a:t>How many matches of the IPL have been hosted by which countries?</a:t>
            </a:r>
          </a:p>
          <a:p>
            <a:pPr marL="342900" indent="-342900">
              <a:buFont typeface="Wingdings" panose="05000000000000000000" pitchFamily="2" charset="2"/>
              <a:buChar char="Ø"/>
            </a:pPr>
            <a:r>
              <a:rPr lang="en-US" sz="2100" dirty="0">
                <a:latin typeface="Arial Rounded MT Bold" panose="020F0704030504030204" pitchFamily="34" charset="0"/>
              </a:rPr>
              <a:t>How many players from each country have played in the IPL?</a:t>
            </a:r>
          </a:p>
          <a:p>
            <a:pPr marL="342900" indent="-342900">
              <a:buFont typeface="Wingdings" panose="05000000000000000000" pitchFamily="2" charset="2"/>
              <a:buChar char="Ø"/>
            </a:pPr>
            <a:r>
              <a:rPr lang="en-US" sz="2100" dirty="0">
                <a:latin typeface="Arial Rounded MT Bold" panose="020F0704030504030204" pitchFamily="34" charset="0"/>
              </a:rPr>
              <a:t>Name all the players who have opened the batting for the “Chennai Super Kings”.</a:t>
            </a:r>
          </a:p>
          <a:p>
            <a:pPr marL="342900" indent="-342900">
              <a:buFont typeface="Wingdings" panose="05000000000000000000" pitchFamily="2" charset="2"/>
              <a:buChar char="Ø"/>
            </a:pPr>
            <a:r>
              <a:rPr lang="en-US" sz="2100" dirty="0">
                <a:latin typeface="Arial Rounded MT Bold" panose="020F0704030504030204" pitchFamily="34" charset="0"/>
              </a:rPr>
              <a:t>What is the total number of players that each team has recruited?</a:t>
            </a:r>
          </a:p>
          <a:p>
            <a:pPr marL="342900" indent="-342900">
              <a:buFont typeface="Wingdings" panose="05000000000000000000" pitchFamily="2" charset="2"/>
              <a:buChar char="Ø"/>
            </a:pPr>
            <a:r>
              <a:rPr lang="en-US" sz="2100" dirty="0">
                <a:latin typeface="Arial Rounded MT Bold" panose="020F0704030504030204" pitchFamily="34" charset="0"/>
              </a:rPr>
              <a:t>Name all the players and their score who have scored a century.</a:t>
            </a:r>
          </a:p>
          <a:p>
            <a:pPr marL="342900" indent="-342900">
              <a:buFont typeface="Wingdings" panose="05000000000000000000" pitchFamily="2" charset="2"/>
              <a:buChar char="Ø"/>
            </a:pPr>
            <a:r>
              <a:rPr lang="en-US" sz="2100" dirty="0">
                <a:latin typeface="Arial Rounded MT Bold" panose="020F0704030504030204" pitchFamily="34" charset="0"/>
              </a:rPr>
              <a:t>List the bowlers in the descending order of the number of wickets they have taken.</a:t>
            </a:r>
          </a:p>
          <a:p>
            <a:pPr marL="342900" indent="-342900">
              <a:buFont typeface="Wingdings" panose="05000000000000000000" pitchFamily="2" charset="2"/>
              <a:buChar char="Ø"/>
            </a:pPr>
            <a:r>
              <a:rPr lang="en-US" sz="2100" dirty="0">
                <a:latin typeface="Arial Rounded MT Bold" panose="020F0704030504030204" pitchFamily="34" charset="0"/>
              </a:rPr>
              <a:t>Create a view and answer the following:</a:t>
            </a:r>
          </a:p>
          <a:p>
            <a:pPr marL="800100" lvl="1" indent="-342900">
              <a:buFont typeface="Arial" panose="020B0604020202020204" pitchFamily="34" charset="0"/>
              <a:buChar char="•"/>
            </a:pPr>
            <a:r>
              <a:rPr lang="en-US" sz="2100" dirty="0">
                <a:latin typeface="Arial Rounded MT Bold" panose="020F0704030504030204" pitchFamily="34" charset="0"/>
              </a:rPr>
              <a:t>Name the player who has played the maximum number of matches along with the count.</a:t>
            </a:r>
          </a:p>
          <a:p>
            <a:pPr marL="800100" lvl="1" indent="-342900">
              <a:buFont typeface="Arial" panose="020B0604020202020204" pitchFamily="34" charset="0"/>
              <a:buChar char="•"/>
            </a:pPr>
            <a:r>
              <a:rPr lang="en-US" sz="2100" dirty="0">
                <a:latin typeface="Arial Rounded MT Bold" panose="020F0704030504030204" pitchFamily="34" charset="0"/>
              </a:rPr>
              <a:t>What is the number of matches played by Chris Gayle?</a:t>
            </a:r>
          </a:p>
          <a:p>
            <a:pPr marL="342900" indent="-342900">
              <a:buFont typeface="Wingdings" panose="05000000000000000000" pitchFamily="2" charset="2"/>
              <a:buChar char="Ø"/>
            </a:pPr>
            <a:r>
              <a:rPr lang="en-US" sz="2100" dirty="0">
                <a:latin typeface="Arial Rounded MT Bold" panose="020F0704030504030204" pitchFamily="34" charset="0"/>
              </a:rPr>
              <a:t>Create a view and answer the following:</a:t>
            </a:r>
          </a:p>
          <a:p>
            <a:pPr marL="800100" lvl="1" indent="-342900">
              <a:buFont typeface="Arial" panose="020B0604020202020204" pitchFamily="34" charset="0"/>
              <a:buChar char="•"/>
            </a:pPr>
            <a:r>
              <a:rPr lang="en-US" sz="2100" dirty="0">
                <a:latin typeface="Arial Rounded MT Bold" panose="020F0704030504030204" pitchFamily="34" charset="0"/>
              </a:rPr>
              <a:t>List the highest scores of all the batsmen.</a:t>
            </a:r>
          </a:p>
          <a:p>
            <a:pPr marL="800100" lvl="1" indent="-342900">
              <a:buFont typeface="Arial" panose="020B0604020202020204" pitchFamily="34" charset="0"/>
              <a:buChar char="•"/>
            </a:pPr>
            <a:r>
              <a:rPr lang="en-US" sz="2100" dirty="0">
                <a:latin typeface="Arial Rounded MT Bold" panose="020F0704030504030204" pitchFamily="34" charset="0"/>
              </a:rPr>
              <a:t>What is Mahendra Singh Dhoni’s highest score?</a:t>
            </a:r>
          </a:p>
          <a:p>
            <a:pPr marL="342900" indent="-342900">
              <a:buFont typeface="Arial" panose="020B0604020202020204" pitchFamily="34" charset="0"/>
              <a:buChar char="•"/>
            </a:pPr>
            <a:endParaRPr lang="en-US" sz="2000" dirty="0">
              <a:latin typeface="Arial Rounded MT Bold" panose="020F0704030504030204" pitchFamily="34" charset="0"/>
            </a:endParaRPr>
          </a:p>
          <a:p>
            <a:pPr marL="342900" indent="-342900">
              <a:buFont typeface="Wingdings" panose="05000000000000000000" pitchFamily="2" charset="2"/>
              <a:buChar char="Ø"/>
            </a:pPr>
            <a:endParaRPr lang="en-US" sz="2000" dirty="0">
              <a:latin typeface="Arial Rounded MT Bold" panose="020F0704030504030204" pitchFamily="34" charset="0"/>
            </a:endParaRPr>
          </a:p>
          <a:p>
            <a:pPr marL="342900" indent="-342900">
              <a:buFont typeface="Arial" panose="020B0604020202020204" pitchFamily="34" charset="0"/>
              <a:buChar char="•"/>
            </a:pPr>
            <a:endParaRPr lang="en-US" sz="2000" dirty="0">
              <a:latin typeface="Arial Rounded MT Bold" panose="020F0704030504030204" pitchFamily="34" charset="0"/>
            </a:endParaRPr>
          </a:p>
          <a:p>
            <a:pPr marL="342900" indent="-342900">
              <a:buFont typeface="Arial" panose="020B0604020202020204" pitchFamily="34" charset="0"/>
              <a:buChar char="•"/>
            </a:pPr>
            <a:endParaRPr lang="en-US" sz="2000" dirty="0">
              <a:latin typeface="Arial Rounded MT Bold" panose="020F0704030504030204" pitchFamily="34" charset="0"/>
            </a:endParaRPr>
          </a:p>
        </p:txBody>
      </p:sp>
      <p:sp>
        <p:nvSpPr>
          <p:cNvPr id="4" name="TextBox 3">
            <a:extLst>
              <a:ext uri="{FF2B5EF4-FFF2-40B4-BE49-F238E27FC236}">
                <a16:creationId xmlns:a16="http://schemas.microsoft.com/office/drawing/2014/main" id="{26235825-C878-48CF-A6E1-D38CABF0295A}"/>
              </a:ext>
            </a:extLst>
          </p:cNvPr>
          <p:cNvSpPr txBox="1"/>
          <p:nvPr/>
        </p:nvSpPr>
        <p:spPr>
          <a:xfrm>
            <a:off x="1815509" y="459203"/>
            <a:ext cx="8134791"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WORK DONE AFTER 2</a:t>
            </a:r>
            <a:r>
              <a:rPr lang="en-US" sz="3600" baseline="30000" dirty="0">
                <a:solidFill>
                  <a:schemeClr val="accent4"/>
                </a:solidFill>
                <a:latin typeface="Arial Rounded MT Bold" panose="020F0704030504030204" pitchFamily="34" charset="0"/>
              </a:rPr>
              <a:t>nd</a:t>
            </a:r>
            <a:r>
              <a:rPr lang="en-US" sz="3600" dirty="0">
                <a:solidFill>
                  <a:schemeClr val="accent4"/>
                </a:solidFill>
                <a:latin typeface="Arial Rounded MT Bold" panose="020F0704030504030204" pitchFamily="34" charset="0"/>
              </a:rPr>
              <a:t> PREVIEW</a:t>
            </a:r>
          </a:p>
        </p:txBody>
      </p:sp>
    </p:spTree>
    <p:extLst>
      <p:ext uri="{BB962C8B-B14F-4D97-AF65-F5344CB8AC3E}">
        <p14:creationId xmlns:p14="http://schemas.microsoft.com/office/powerpoint/2010/main" val="939583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63F0B6-E160-4788-BADB-87A7F6613850}"/>
              </a:ext>
            </a:extLst>
          </p:cNvPr>
          <p:cNvPicPr>
            <a:picLocks noChangeAspect="1"/>
          </p:cNvPicPr>
          <p:nvPr/>
        </p:nvPicPr>
        <p:blipFill rotWithShape="1">
          <a:blip r:embed="rId2"/>
          <a:srcRect l="16172" t="26554" r="61562" b="65437"/>
          <a:stretch/>
        </p:blipFill>
        <p:spPr>
          <a:xfrm>
            <a:off x="2114549" y="1966618"/>
            <a:ext cx="8341289" cy="160972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696FE8B-037E-4409-9B3A-C8BDF71EB409}"/>
              </a:ext>
            </a:extLst>
          </p:cNvPr>
          <p:cNvPicPr>
            <a:picLocks noChangeAspect="1"/>
          </p:cNvPicPr>
          <p:nvPr/>
        </p:nvPicPr>
        <p:blipFill rotWithShape="1">
          <a:blip r:embed="rId2"/>
          <a:srcRect l="13516" t="51019" r="74531" b="39806"/>
          <a:stretch/>
        </p:blipFill>
        <p:spPr>
          <a:xfrm>
            <a:off x="2114549" y="4257674"/>
            <a:ext cx="4880877" cy="200977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97A055B-12C2-4C35-84B4-9272E7D46554}"/>
              </a:ext>
            </a:extLst>
          </p:cNvPr>
          <p:cNvSpPr txBox="1"/>
          <p:nvPr/>
        </p:nvSpPr>
        <p:spPr>
          <a:xfrm>
            <a:off x="2114549" y="3686176"/>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11" name="TextBox 10">
            <a:extLst>
              <a:ext uri="{FF2B5EF4-FFF2-40B4-BE49-F238E27FC236}">
                <a16:creationId xmlns:a16="http://schemas.microsoft.com/office/drawing/2014/main" id="{C80EEE27-709E-45B5-8768-3E7787228312}"/>
              </a:ext>
            </a:extLst>
          </p:cNvPr>
          <p:cNvSpPr txBox="1"/>
          <p:nvPr/>
        </p:nvSpPr>
        <p:spPr>
          <a:xfrm>
            <a:off x="2114549" y="1135621"/>
            <a:ext cx="8540318" cy="830997"/>
          </a:xfrm>
          <a:prstGeom prst="rect">
            <a:avLst/>
          </a:prstGeom>
          <a:noFill/>
        </p:spPr>
        <p:txBody>
          <a:bodyPr wrap="square" rtlCol="0">
            <a:spAutoFit/>
          </a:bodyPr>
          <a:lstStyle/>
          <a:p>
            <a:r>
              <a:rPr lang="en-US" sz="2400" dirty="0">
                <a:latin typeface="Arial Rounded MT Bold" panose="020F0704030504030204" pitchFamily="34" charset="0"/>
              </a:rPr>
              <a:t>How many matches of the IPL have been hosted by which countries?</a:t>
            </a:r>
          </a:p>
        </p:txBody>
      </p:sp>
      <p:sp>
        <p:nvSpPr>
          <p:cNvPr id="12" name="TextBox 11">
            <a:extLst>
              <a:ext uri="{FF2B5EF4-FFF2-40B4-BE49-F238E27FC236}">
                <a16:creationId xmlns:a16="http://schemas.microsoft.com/office/drawing/2014/main" id="{D6DAAEF8-6BA1-40A9-9683-74D288F79249}"/>
              </a:ext>
            </a:extLst>
          </p:cNvPr>
          <p:cNvSpPr txBox="1"/>
          <p:nvPr/>
        </p:nvSpPr>
        <p:spPr>
          <a:xfrm>
            <a:off x="4428050" y="267385"/>
            <a:ext cx="3913315"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HOST COUNTRY</a:t>
            </a:r>
          </a:p>
        </p:txBody>
      </p:sp>
    </p:spTree>
    <p:extLst>
      <p:ext uri="{BB962C8B-B14F-4D97-AF65-F5344CB8AC3E}">
        <p14:creationId xmlns:p14="http://schemas.microsoft.com/office/powerpoint/2010/main" val="371671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288E7-EAF9-450E-A621-6A4AC3B7578C}"/>
              </a:ext>
            </a:extLst>
          </p:cNvPr>
          <p:cNvPicPr>
            <a:picLocks noChangeAspect="1"/>
          </p:cNvPicPr>
          <p:nvPr/>
        </p:nvPicPr>
        <p:blipFill rotWithShape="1">
          <a:blip r:embed="rId2"/>
          <a:srcRect l="16094" t="21165" r="64453" b="70825"/>
          <a:stretch/>
        </p:blipFill>
        <p:spPr>
          <a:xfrm>
            <a:off x="1228725" y="4097982"/>
            <a:ext cx="6166485" cy="136207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8FE5572-B605-4197-B736-A95B226A83EA}"/>
              </a:ext>
            </a:extLst>
          </p:cNvPr>
          <p:cNvPicPr>
            <a:picLocks noChangeAspect="1"/>
          </p:cNvPicPr>
          <p:nvPr/>
        </p:nvPicPr>
        <p:blipFill rotWithShape="1">
          <a:blip r:embed="rId2"/>
          <a:srcRect l="13516" t="46942" r="75390" b="27282"/>
          <a:stretch/>
        </p:blipFill>
        <p:spPr>
          <a:xfrm>
            <a:off x="8096249" y="1895473"/>
            <a:ext cx="3744348" cy="466725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F9590B0E-B2EF-4DE9-B81A-84AA1507D352}"/>
              </a:ext>
            </a:extLst>
          </p:cNvPr>
          <p:cNvSpPr txBox="1"/>
          <p:nvPr/>
        </p:nvSpPr>
        <p:spPr>
          <a:xfrm>
            <a:off x="8096249" y="1333501"/>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7" name="TextBox 6">
            <a:extLst>
              <a:ext uri="{FF2B5EF4-FFF2-40B4-BE49-F238E27FC236}">
                <a16:creationId xmlns:a16="http://schemas.microsoft.com/office/drawing/2014/main" id="{51A10DE4-9DE6-489C-A293-32FC1DE3A021}"/>
              </a:ext>
            </a:extLst>
          </p:cNvPr>
          <p:cNvSpPr txBox="1"/>
          <p:nvPr/>
        </p:nvSpPr>
        <p:spPr>
          <a:xfrm>
            <a:off x="1228725" y="3114585"/>
            <a:ext cx="6572251" cy="830997"/>
          </a:xfrm>
          <a:prstGeom prst="rect">
            <a:avLst/>
          </a:prstGeom>
          <a:noFill/>
        </p:spPr>
        <p:txBody>
          <a:bodyPr wrap="square" rtlCol="0">
            <a:spAutoFit/>
          </a:bodyPr>
          <a:lstStyle/>
          <a:p>
            <a:r>
              <a:rPr lang="en-US" sz="2400" dirty="0">
                <a:latin typeface="Arial Rounded MT Bold" panose="020F0704030504030204" pitchFamily="34" charset="0"/>
              </a:rPr>
              <a:t>How many players from each country have played in the IPL?</a:t>
            </a:r>
          </a:p>
        </p:txBody>
      </p:sp>
      <p:sp>
        <p:nvSpPr>
          <p:cNvPr id="8" name="TextBox 7">
            <a:extLst>
              <a:ext uri="{FF2B5EF4-FFF2-40B4-BE49-F238E27FC236}">
                <a16:creationId xmlns:a16="http://schemas.microsoft.com/office/drawing/2014/main" id="{FE0FD13B-4FDB-4FDB-BCD9-FABEAB0FD88D}"/>
              </a:ext>
            </a:extLst>
          </p:cNvPr>
          <p:cNvSpPr txBox="1"/>
          <p:nvPr/>
        </p:nvSpPr>
        <p:spPr>
          <a:xfrm>
            <a:off x="2646875" y="391210"/>
            <a:ext cx="7632089"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PLAYERS FROM EACH COUNTRY</a:t>
            </a:r>
          </a:p>
        </p:txBody>
      </p:sp>
    </p:spTree>
    <p:extLst>
      <p:ext uri="{BB962C8B-B14F-4D97-AF65-F5344CB8AC3E}">
        <p14:creationId xmlns:p14="http://schemas.microsoft.com/office/powerpoint/2010/main" val="66169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6E37F-457F-4A27-B8EB-F9A654020240}"/>
              </a:ext>
            </a:extLst>
          </p:cNvPr>
          <p:cNvPicPr>
            <a:picLocks noChangeAspect="1"/>
          </p:cNvPicPr>
          <p:nvPr/>
        </p:nvPicPr>
        <p:blipFill rotWithShape="1">
          <a:blip r:embed="rId2"/>
          <a:srcRect l="16016" t="18835" r="39531" b="68641"/>
          <a:stretch/>
        </p:blipFill>
        <p:spPr>
          <a:xfrm>
            <a:off x="200025" y="3810000"/>
            <a:ext cx="9579048" cy="14478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F5CAE082-08C6-4B45-B5DC-89F7A81A1E31}"/>
              </a:ext>
            </a:extLst>
          </p:cNvPr>
          <p:cNvPicPr>
            <a:picLocks noChangeAspect="1"/>
          </p:cNvPicPr>
          <p:nvPr/>
        </p:nvPicPr>
        <p:blipFill rotWithShape="1">
          <a:blip r:embed="rId2"/>
          <a:srcRect l="13516" t="37330" r="79687" b="24806"/>
          <a:stretch/>
        </p:blipFill>
        <p:spPr>
          <a:xfrm>
            <a:off x="10020299" y="1200149"/>
            <a:ext cx="1819275" cy="543690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AA29592-A7BE-4396-9E01-990C36F07065}"/>
              </a:ext>
            </a:extLst>
          </p:cNvPr>
          <p:cNvSpPr txBox="1"/>
          <p:nvPr/>
        </p:nvSpPr>
        <p:spPr>
          <a:xfrm>
            <a:off x="10020298" y="638176"/>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7" name="TextBox 6">
            <a:extLst>
              <a:ext uri="{FF2B5EF4-FFF2-40B4-BE49-F238E27FC236}">
                <a16:creationId xmlns:a16="http://schemas.microsoft.com/office/drawing/2014/main" id="{9DDCA382-02B4-4CC8-8CF2-AF5040341228}"/>
              </a:ext>
            </a:extLst>
          </p:cNvPr>
          <p:cNvSpPr txBox="1"/>
          <p:nvPr/>
        </p:nvSpPr>
        <p:spPr>
          <a:xfrm>
            <a:off x="638175" y="2819310"/>
            <a:ext cx="8988498" cy="830997"/>
          </a:xfrm>
          <a:prstGeom prst="rect">
            <a:avLst/>
          </a:prstGeom>
          <a:noFill/>
        </p:spPr>
        <p:txBody>
          <a:bodyPr wrap="square" rtlCol="0">
            <a:spAutoFit/>
          </a:bodyPr>
          <a:lstStyle/>
          <a:p>
            <a:r>
              <a:rPr lang="en-US" sz="2400" dirty="0">
                <a:latin typeface="Arial Rounded MT Bold" panose="020F0704030504030204" pitchFamily="34" charset="0"/>
              </a:rPr>
              <a:t>Name all the players who have opened the batting for the “Chennai Super Kings”.</a:t>
            </a:r>
          </a:p>
        </p:txBody>
      </p:sp>
      <p:sp>
        <p:nvSpPr>
          <p:cNvPr id="8" name="TextBox 7">
            <a:extLst>
              <a:ext uri="{FF2B5EF4-FFF2-40B4-BE49-F238E27FC236}">
                <a16:creationId xmlns:a16="http://schemas.microsoft.com/office/drawing/2014/main" id="{A02941E9-8273-497E-89AA-13137873F391}"/>
              </a:ext>
            </a:extLst>
          </p:cNvPr>
          <p:cNvSpPr txBox="1"/>
          <p:nvPr/>
        </p:nvSpPr>
        <p:spPr>
          <a:xfrm>
            <a:off x="3542225" y="315010"/>
            <a:ext cx="4661854"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OPENERS FOR CSK</a:t>
            </a:r>
          </a:p>
        </p:txBody>
      </p:sp>
    </p:spTree>
    <p:extLst>
      <p:ext uri="{BB962C8B-B14F-4D97-AF65-F5344CB8AC3E}">
        <p14:creationId xmlns:p14="http://schemas.microsoft.com/office/powerpoint/2010/main" val="100407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E780D-41F5-4AA5-861F-88380E0A2828}"/>
              </a:ext>
            </a:extLst>
          </p:cNvPr>
          <p:cNvPicPr>
            <a:picLocks noChangeAspect="1"/>
          </p:cNvPicPr>
          <p:nvPr/>
        </p:nvPicPr>
        <p:blipFill rotWithShape="1">
          <a:blip r:embed="rId2"/>
          <a:srcRect l="16172" t="24078" r="55703" b="65874"/>
          <a:stretch/>
        </p:blipFill>
        <p:spPr>
          <a:xfrm>
            <a:off x="1499215" y="1683874"/>
            <a:ext cx="6892310" cy="132102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4EDE4E8-CBC2-4C35-8C69-745F20A9E76F}"/>
              </a:ext>
            </a:extLst>
          </p:cNvPr>
          <p:cNvPicPr>
            <a:picLocks noChangeAspect="1"/>
          </p:cNvPicPr>
          <p:nvPr/>
        </p:nvPicPr>
        <p:blipFill rotWithShape="1">
          <a:blip r:embed="rId2"/>
          <a:srcRect l="13516" t="46213" r="70546" b="23787"/>
          <a:stretch/>
        </p:blipFill>
        <p:spPr>
          <a:xfrm>
            <a:off x="5052040" y="3227348"/>
            <a:ext cx="3339485" cy="33722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900904F-7FF7-42F4-A106-922339337A2E}"/>
              </a:ext>
            </a:extLst>
          </p:cNvPr>
          <p:cNvSpPr txBox="1"/>
          <p:nvPr/>
        </p:nvSpPr>
        <p:spPr>
          <a:xfrm>
            <a:off x="3248025" y="4524376"/>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7" name="TextBox 6">
            <a:extLst>
              <a:ext uri="{FF2B5EF4-FFF2-40B4-BE49-F238E27FC236}">
                <a16:creationId xmlns:a16="http://schemas.microsoft.com/office/drawing/2014/main" id="{0D931662-DD37-48DA-9132-26C63E38BB93}"/>
              </a:ext>
            </a:extLst>
          </p:cNvPr>
          <p:cNvSpPr txBox="1"/>
          <p:nvPr/>
        </p:nvSpPr>
        <p:spPr>
          <a:xfrm>
            <a:off x="1499215" y="1110985"/>
            <a:ext cx="9892686" cy="461665"/>
          </a:xfrm>
          <a:prstGeom prst="rect">
            <a:avLst/>
          </a:prstGeom>
          <a:noFill/>
        </p:spPr>
        <p:txBody>
          <a:bodyPr wrap="square" rtlCol="0">
            <a:spAutoFit/>
          </a:bodyPr>
          <a:lstStyle/>
          <a:p>
            <a:r>
              <a:rPr lang="en-US" sz="2400" dirty="0">
                <a:latin typeface="Arial Rounded MT Bold" panose="020F0704030504030204" pitchFamily="34" charset="0"/>
              </a:rPr>
              <a:t>What is the total number of players that each team has recruited?</a:t>
            </a:r>
          </a:p>
        </p:txBody>
      </p:sp>
      <p:sp>
        <p:nvSpPr>
          <p:cNvPr id="8" name="TextBox 7">
            <a:extLst>
              <a:ext uri="{FF2B5EF4-FFF2-40B4-BE49-F238E27FC236}">
                <a16:creationId xmlns:a16="http://schemas.microsoft.com/office/drawing/2014/main" id="{3072B95D-404F-4E45-A795-7E2AEAC31485}"/>
              </a:ext>
            </a:extLst>
          </p:cNvPr>
          <p:cNvSpPr txBox="1"/>
          <p:nvPr/>
        </p:nvSpPr>
        <p:spPr>
          <a:xfrm>
            <a:off x="4428050" y="267385"/>
            <a:ext cx="3919856"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TOTAL PLAYERS</a:t>
            </a:r>
          </a:p>
        </p:txBody>
      </p:sp>
    </p:spTree>
    <p:extLst>
      <p:ext uri="{BB962C8B-B14F-4D97-AF65-F5344CB8AC3E}">
        <p14:creationId xmlns:p14="http://schemas.microsoft.com/office/powerpoint/2010/main" val="282884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0E8A6-C8A0-4D16-A64D-C4EED7A87455}"/>
              </a:ext>
            </a:extLst>
          </p:cNvPr>
          <p:cNvPicPr>
            <a:picLocks noChangeAspect="1"/>
          </p:cNvPicPr>
          <p:nvPr/>
        </p:nvPicPr>
        <p:blipFill rotWithShape="1">
          <a:blip r:embed="rId2"/>
          <a:srcRect l="16169" t="21055" r="57112" b="66051"/>
          <a:stretch/>
        </p:blipFill>
        <p:spPr>
          <a:xfrm>
            <a:off x="1112206" y="3493353"/>
            <a:ext cx="8033755" cy="207987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3677045-1E56-44E7-8A4A-A4E6A021FDBE}"/>
              </a:ext>
            </a:extLst>
          </p:cNvPr>
          <p:cNvPicPr>
            <a:picLocks noChangeAspect="1"/>
          </p:cNvPicPr>
          <p:nvPr/>
        </p:nvPicPr>
        <p:blipFill rotWithShape="1">
          <a:blip r:embed="rId2"/>
          <a:srcRect l="13600" t="39382" r="78193" b="21218"/>
          <a:stretch/>
        </p:blipFill>
        <p:spPr>
          <a:xfrm>
            <a:off x="9663528" y="1051357"/>
            <a:ext cx="2130641" cy="54864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E1A6928-1673-4973-A994-6D160323AD77}"/>
              </a:ext>
            </a:extLst>
          </p:cNvPr>
          <p:cNvSpPr txBox="1"/>
          <p:nvPr/>
        </p:nvSpPr>
        <p:spPr>
          <a:xfrm>
            <a:off x="9663528" y="513054"/>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9" name="TextBox 8">
            <a:extLst>
              <a:ext uri="{FF2B5EF4-FFF2-40B4-BE49-F238E27FC236}">
                <a16:creationId xmlns:a16="http://schemas.microsoft.com/office/drawing/2014/main" id="{83B94494-71AA-40C6-B210-F0925F162FCC}"/>
              </a:ext>
            </a:extLst>
          </p:cNvPr>
          <p:cNvSpPr txBox="1"/>
          <p:nvPr/>
        </p:nvSpPr>
        <p:spPr>
          <a:xfrm>
            <a:off x="1112206" y="2598003"/>
            <a:ext cx="7746044" cy="830997"/>
          </a:xfrm>
          <a:prstGeom prst="rect">
            <a:avLst/>
          </a:prstGeom>
          <a:noFill/>
        </p:spPr>
        <p:txBody>
          <a:bodyPr wrap="square" rtlCol="0">
            <a:spAutoFit/>
          </a:bodyPr>
          <a:lstStyle/>
          <a:p>
            <a:r>
              <a:rPr lang="en-US" sz="2400" dirty="0">
                <a:latin typeface="Arial Rounded MT Bold" panose="020F0704030504030204" pitchFamily="34" charset="0"/>
              </a:rPr>
              <a:t>Name all the players and their score who have scored a century </a:t>
            </a:r>
          </a:p>
        </p:txBody>
      </p:sp>
      <p:sp>
        <p:nvSpPr>
          <p:cNvPr id="10" name="TextBox 9">
            <a:extLst>
              <a:ext uri="{FF2B5EF4-FFF2-40B4-BE49-F238E27FC236}">
                <a16:creationId xmlns:a16="http://schemas.microsoft.com/office/drawing/2014/main" id="{9EC02497-0FCD-4351-BE77-CE51F6010968}"/>
              </a:ext>
            </a:extLst>
          </p:cNvPr>
          <p:cNvSpPr txBox="1"/>
          <p:nvPr/>
        </p:nvSpPr>
        <p:spPr>
          <a:xfrm>
            <a:off x="3285050" y="328388"/>
            <a:ext cx="5219699"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LIST OF CENTURIONS</a:t>
            </a:r>
          </a:p>
        </p:txBody>
      </p:sp>
    </p:spTree>
    <p:extLst>
      <p:ext uri="{BB962C8B-B14F-4D97-AF65-F5344CB8AC3E}">
        <p14:creationId xmlns:p14="http://schemas.microsoft.com/office/powerpoint/2010/main" val="21130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83BECC-4C92-44A7-88A0-7E2EC12A46AF}"/>
              </a:ext>
            </a:extLst>
          </p:cNvPr>
          <p:cNvSpPr txBox="1"/>
          <p:nvPr/>
        </p:nvSpPr>
        <p:spPr>
          <a:xfrm>
            <a:off x="1580225" y="603681"/>
            <a:ext cx="3849131"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INTRODUCTION</a:t>
            </a:r>
          </a:p>
        </p:txBody>
      </p:sp>
      <p:sp>
        <p:nvSpPr>
          <p:cNvPr id="5" name="TextBox 4">
            <a:extLst>
              <a:ext uri="{FF2B5EF4-FFF2-40B4-BE49-F238E27FC236}">
                <a16:creationId xmlns:a16="http://schemas.microsoft.com/office/drawing/2014/main" id="{A7919CC5-7464-445B-89A4-A3F9082748D6}"/>
              </a:ext>
            </a:extLst>
          </p:cNvPr>
          <p:cNvSpPr txBox="1"/>
          <p:nvPr/>
        </p:nvSpPr>
        <p:spPr>
          <a:xfrm>
            <a:off x="1580225" y="1597981"/>
            <a:ext cx="9688823" cy="4154984"/>
          </a:xfrm>
          <a:prstGeom prst="rect">
            <a:avLst/>
          </a:prstGeom>
          <a:noFill/>
        </p:spPr>
        <p:txBody>
          <a:bodyPr wrap="square" rtlCol="0">
            <a:spAutoFit/>
          </a:bodyPr>
          <a:lstStyle/>
          <a:p>
            <a:r>
              <a:rPr lang="en-US" sz="2400" i="0" dirty="0">
                <a:effectLst/>
                <a:latin typeface="Arial Rounded MT Bold" panose="020F0704030504030204" pitchFamily="34" charset="0"/>
              </a:rPr>
              <a:t>The Indian Premier League (IPL) is a professional Twenty20 Cricket league in India usually contested between March and May of every year by eight teams representing eight different cities or states in India.</a:t>
            </a:r>
            <a:r>
              <a:rPr lang="en-US" sz="2400" i="0" baseline="30000" dirty="0">
                <a:effectLst/>
                <a:latin typeface="Arial Rounded MT Bold" panose="020F0704030504030204" pitchFamily="34" charset="0"/>
              </a:rPr>
              <a:t> </a:t>
            </a:r>
            <a:r>
              <a:rPr lang="en-US" sz="2400" i="0" dirty="0">
                <a:effectLst/>
                <a:latin typeface="Arial Rounded MT Bold" panose="020F0704030504030204" pitchFamily="34" charset="0"/>
              </a:rPr>
              <a:t>The league was founded by the Board of Control for Cricket in India (BCCI) in 2007 and its first season was played in 2008. Ever since then, 13 seasons of IPL have been played and its elaborate ball-by-ball data amounts to a whole database system. </a:t>
            </a:r>
            <a:r>
              <a:rPr lang="en-US" sz="2400" i="0" dirty="0">
                <a:effectLst/>
                <a:latin typeface="Arial Rounded MT Bold" panose="020F0704030504030204" pitchFamily="34" charset="0"/>
                <a:cs typeface="Times New Roman" panose="02020603050405020304" pitchFamily="18" charset="0"/>
              </a:rPr>
              <a:t>In this project, I will build a MySQL database using dataset taken from Kaggle.com. The dataset consists of 6 compressed comma-separated-value (*.</a:t>
            </a:r>
            <a:r>
              <a:rPr lang="en-US" sz="2400" dirty="0">
                <a:latin typeface="Arial Rounded MT Bold" panose="020F0704030504030204" pitchFamily="34" charset="0"/>
                <a:cs typeface="Times New Roman" panose="02020603050405020304" pitchFamily="18" charset="0"/>
              </a:rPr>
              <a:t>c</a:t>
            </a:r>
            <a:r>
              <a:rPr lang="en-US" sz="2400" i="0" dirty="0">
                <a:effectLst/>
                <a:latin typeface="Arial Rounded MT Bold" panose="020F0704030504030204" pitchFamily="34" charset="0"/>
                <a:cs typeface="Times New Roman" panose="02020603050405020304" pitchFamily="18" charset="0"/>
              </a:rPr>
              <a:t>sv) files that are downloaded from </a:t>
            </a:r>
            <a:r>
              <a:rPr lang="en-US" sz="2400" dirty="0">
                <a:latin typeface="Arial Rounded MT Bold" panose="020F0704030504030204" pitchFamily="34" charset="0"/>
                <a:cs typeface="Times New Roman" panose="02020603050405020304" pitchFamily="18" charset="0"/>
              </a:rPr>
              <a:t>the same.</a:t>
            </a:r>
            <a:endParaRPr lang="en-US" dirty="0"/>
          </a:p>
        </p:txBody>
      </p:sp>
    </p:spTree>
    <p:extLst>
      <p:ext uri="{BB962C8B-B14F-4D97-AF65-F5344CB8AC3E}">
        <p14:creationId xmlns:p14="http://schemas.microsoft.com/office/powerpoint/2010/main" val="3368007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B166B5-11F6-4939-AFAC-F2E708571836}"/>
              </a:ext>
            </a:extLst>
          </p:cNvPr>
          <p:cNvSpPr txBox="1"/>
          <p:nvPr/>
        </p:nvSpPr>
        <p:spPr>
          <a:xfrm>
            <a:off x="1452086" y="3029249"/>
            <a:ext cx="7749064" cy="830997"/>
          </a:xfrm>
          <a:prstGeom prst="rect">
            <a:avLst/>
          </a:prstGeom>
          <a:noFill/>
        </p:spPr>
        <p:txBody>
          <a:bodyPr wrap="square" rtlCol="0">
            <a:spAutoFit/>
          </a:bodyPr>
          <a:lstStyle/>
          <a:p>
            <a:r>
              <a:rPr lang="en-US" sz="2400" dirty="0">
                <a:latin typeface="Arial Rounded MT Bold" panose="020F0704030504030204" pitchFamily="34" charset="0"/>
              </a:rPr>
              <a:t>Query 1: Name the player who has played the maximum number of matches along with the count.</a:t>
            </a:r>
          </a:p>
        </p:txBody>
      </p:sp>
      <p:sp>
        <p:nvSpPr>
          <p:cNvPr id="7" name="TextBox 6">
            <a:extLst>
              <a:ext uri="{FF2B5EF4-FFF2-40B4-BE49-F238E27FC236}">
                <a16:creationId xmlns:a16="http://schemas.microsoft.com/office/drawing/2014/main" id="{1DFD64F3-32B7-481B-A5BB-3CD15EC09AF3}"/>
              </a:ext>
            </a:extLst>
          </p:cNvPr>
          <p:cNvSpPr txBox="1"/>
          <p:nvPr/>
        </p:nvSpPr>
        <p:spPr>
          <a:xfrm>
            <a:off x="9866918" y="3198167"/>
            <a:ext cx="1745991" cy="461665"/>
          </a:xfrm>
          <a:prstGeom prst="rect">
            <a:avLst/>
          </a:prstGeom>
          <a:noFill/>
        </p:spPr>
        <p:txBody>
          <a:bodyPr wrap="none" rtlCol="0">
            <a:spAutoFit/>
          </a:bodyPr>
          <a:lstStyle/>
          <a:p>
            <a:r>
              <a:rPr lang="en-US" sz="2400" b="1" dirty="0">
                <a:latin typeface="Arial Rounded MT Bold" panose="020F0704030504030204" pitchFamily="34" charset="0"/>
              </a:rPr>
              <a:t>OUTPUT 1</a:t>
            </a:r>
          </a:p>
        </p:txBody>
      </p:sp>
      <p:pic>
        <p:nvPicPr>
          <p:cNvPr id="4" name="Picture 3">
            <a:extLst>
              <a:ext uri="{FF2B5EF4-FFF2-40B4-BE49-F238E27FC236}">
                <a16:creationId xmlns:a16="http://schemas.microsoft.com/office/drawing/2014/main" id="{AD29AE78-F847-4607-B159-EA36C2E37103}"/>
              </a:ext>
            </a:extLst>
          </p:cNvPr>
          <p:cNvPicPr>
            <a:picLocks noChangeAspect="1"/>
          </p:cNvPicPr>
          <p:nvPr/>
        </p:nvPicPr>
        <p:blipFill rotWithShape="1">
          <a:blip r:embed="rId2"/>
          <a:srcRect l="16092" t="18981" r="49082" b="68354"/>
          <a:stretch/>
        </p:blipFill>
        <p:spPr>
          <a:xfrm>
            <a:off x="1452086" y="1277417"/>
            <a:ext cx="7863364" cy="153403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6D26DA1-31D1-4F23-A65F-548F0136D7B6}"/>
              </a:ext>
            </a:extLst>
          </p:cNvPr>
          <p:cNvPicPr>
            <a:picLocks noChangeAspect="1"/>
          </p:cNvPicPr>
          <p:nvPr/>
        </p:nvPicPr>
        <p:blipFill rotWithShape="1">
          <a:blip r:embed="rId2"/>
          <a:srcRect l="13550" t="57255" r="76456" b="37627"/>
          <a:stretch/>
        </p:blipFill>
        <p:spPr>
          <a:xfrm>
            <a:off x="9480663" y="3924916"/>
            <a:ext cx="2456999" cy="6750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25019CA8-1DE6-461C-99FF-597B527EBF14}"/>
              </a:ext>
            </a:extLst>
          </p:cNvPr>
          <p:cNvPicPr>
            <a:picLocks noChangeAspect="1"/>
          </p:cNvPicPr>
          <p:nvPr/>
        </p:nvPicPr>
        <p:blipFill rotWithShape="1">
          <a:blip r:embed="rId3"/>
          <a:srcRect l="16094" t="39078" r="60234" b="57718"/>
          <a:stretch/>
        </p:blipFill>
        <p:spPr>
          <a:xfrm>
            <a:off x="1452086" y="5939307"/>
            <a:ext cx="7651659" cy="55556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828B9878-32FE-4F5F-99AF-3FB2084B7307}"/>
              </a:ext>
            </a:extLst>
          </p:cNvPr>
          <p:cNvPicPr>
            <a:picLocks noChangeAspect="1"/>
          </p:cNvPicPr>
          <p:nvPr/>
        </p:nvPicPr>
        <p:blipFill rotWithShape="1">
          <a:blip r:embed="rId3"/>
          <a:srcRect l="13438" t="55825" r="76092" b="39369"/>
          <a:stretch/>
        </p:blipFill>
        <p:spPr>
          <a:xfrm>
            <a:off x="9480663" y="5839370"/>
            <a:ext cx="2662208" cy="65550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0A597374-9010-4FC5-A40A-D38EBA43A310}"/>
              </a:ext>
            </a:extLst>
          </p:cNvPr>
          <p:cNvPicPr>
            <a:picLocks noChangeAspect="1"/>
          </p:cNvPicPr>
          <p:nvPr/>
        </p:nvPicPr>
        <p:blipFill rotWithShape="1">
          <a:blip r:embed="rId2"/>
          <a:srcRect l="16092" t="33761" r="54904" b="58137"/>
          <a:stretch/>
        </p:blipFill>
        <p:spPr>
          <a:xfrm>
            <a:off x="1452086" y="3924916"/>
            <a:ext cx="6548914" cy="98131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F8DFBEF-5707-4F50-9730-19040B6BC3F3}"/>
              </a:ext>
            </a:extLst>
          </p:cNvPr>
          <p:cNvSpPr txBox="1"/>
          <p:nvPr/>
        </p:nvSpPr>
        <p:spPr>
          <a:xfrm>
            <a:off x="9959993" y="5108310"/>
            <a:ext cx="1745991" cy="461665"/>
          </a:xfrm>
          <a:prstGeom prst="rect">
            <a:avLst/>
          </a:prstGeom>
          <a:noFill/>
        </p:spPr>
        <p:txBody>
          <a:bodyPr wrap="none" rtlCol="0">
            <a:spAutoFit/>
          </a:bodyPr>
          <a:lstStyle/>
          <a:p>
            <a:r>
              <a:rPr lang="en-US" sz="2400" b="1" dirty="0">
                <a:latin typeface="Arial Rounded MT Bold" panose="020F0704030504030204" pitchFamily="34" charset="0"/>
              </a:rPr>
              <a:t>OUTPUT 2</a:t>
            </a:r>
          </a:p>
        </p:txBody>
      </p:sp>
      <p:sp>
        <p:nvSpPr>
          <p:cNvPr id="18" name="TextBox 17">
            <a:extLst>
              <a:ext uri="{FF2B5EF4-FFF2-40B4-BE49-F238E27FC236}">
                <a16:creationId xmlns:a16="http://schemas.microsoft.com/office/drawing/2014/main" id="{7D36001F-2382-4852-A9B4-88B5C764BB75}"/>
              </a:ext>
            </a:extLst>
          </p:cNvPr>
          <p:cNvSpPr txBox="1"/>
          <p:nvPr/>
        </p:nvSpPr>
        <p:spPr>
          <a:xfrm>
            <a:off x="1452086" y="5108310"/>
            <a:ext cx="7651659" cy="830997"/>
          </a:xfrm>
          <a:prstGeom prst="rect">
            <a:avLst/>
          </a:prstGeom>
          <a:noFill/>
        </p:spPr>
        <p:txBody>
          <a:bodyPr wrap="square" rtlCol="0">
            <a:spAutoFit/>
          </a:bodyPr>
          <a:lstStyle/>
          <a:p>
            <a:r>
              <a:rPr lang="en-US" sz="2400" dirty="0">
                <a:latin typeface="Arial Rounded MT Bold" panose="020F0704030504030204" pitchFamily="34" charset="0"/>
              </a:rPr>
              <a:t>Query 2: What is the number of matches played by Chris Gayle?</a:t>
            </a:r>
          </a:p>
        </p:txBody>
      </p:sp>
      <p:sp>
        <p:nvSpPr>
          <p:cNvPr id="19" name="TextBox 18">
            <a:extLst>
              <a:ext uri="{FF2B5EF4-FFF2-40B4-BE49-F238E27FC236}">
                <a16:creationId xmlns:a16="http://schemas.microsoft.com/office/drawing/2014/main" id="{2FF6D6EC-863E-4883-A51C-B32AF20D787C}"/>
              </a:ext>
            </a:extLst>
          </p:cNvPr>
          <p:cNvSpPr txBox="1"/>
          <p:nvPr/>
        </p:nvSpPr>
        <p:spPr>
          <a:xfrm>
            <a:off x="2760642" y="199023"/>
            <a:ext cx="7315721"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NUMBER OF MATCHES PLAYED</a:t>
            </a:r>
          </a:p>
        </p:txBody>
      </p:sp>
    </p:spTree>
    <p:extLst>
      <p:ext uri="{BB962C8B-B14F-4D97-AF65-F5344CB8AC3E}">
        <p14:creationId xmlns:p14="http://schemas.microsoft.com/office/powerpoint/2010/main" val="158483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E730F7-E43D-4EC7-A863-993F603FDF81}"/>
              </a:ext>
            </a:extLst>
          </p:cNvPr>
          <p:cNvSpPr txBox="1"/>
          <p:nvPr/>
        </p:nvSpPr>
        <p:spPr>
          <a:xfrm>
            <a:off x="9231481" y="512315"/>
            <a:ext cx="1486304" cy="461665"/>
          </a:xfrm>
          <a:prstGeom prst="rect">
            <a:avLst/>
          </a:prstGeom>
          <a:noFill/>
        </p:spPr>
        <p:txBody>
          <a:bodyPr wrap="none" rtlCol="0">
            <a:spAutoFit/>
          </a:bodyPr>
          <a:lstStyle/>
          <a:p>
            <a:r>
              <a:rPr lang="en-US" sz="2400" b="1" dirty="0">
                <a:latin typeface="Arial Rounded MT Bold" panose="020F0704030504030204" pitchFamily="34" charset="0"/>
              </a:rPr>
              <a:t>OUTPUT</a:t>
            </a:r>
          </a:p>
        </p:txBody>
      </p:sp>
      <p:sp>
        <p:nvSpPr>
          <p:cNvPr id="7" name="TextBox 6">
            <a:extLst>
              <a:ext uri="{FF2B5EF4-FFF2-40B4-BE49-F238E27FC236}">
                <a16:creationId xmlns:a16="http://schemas.microsoft.com/office/drawing/2014/main" id="{11BB2A81-827D-4710-8DA3-86F2F2D7601B}"/>
              </a:ext>
            </a:extLst>
          </p:cNvPr>
          <p:cNvSpPr txBox="1"/>
          <p:nvPr/>
        </p:nvSpPr>
        <p:spPr>
          <a:xfrm>
            <a:off x="863806" y="2932071"/>
            <a:ext cx="7989890" cy="830997"/>
          </a:xfrm>
          <a:prstGeom prst="rect">
            <a:avLst/>
          </a:prstGeom>
          <a:noFill/>
        </p:spPr>
        <p:txBody>
          <a:bodyPr wrap="square" rtlCol="0">
            <a:spAutoFit/>
          </a:bodyPr>
          <a:lstStyle/>
          <a:p>
            <a:r>
              <a:rPr lang="en-US" sz="2400" dirty="0">
                <a:latin typeface="Arial Rounded MT Bold" panose="020F0704030504030204" pitchFamily="34" charset="0"/>
              </a:rPr>
              <a:t>List the bowlers in the descending order of the number of wickets they have taken.</a:t>
            </a:r>
          </a:p>
        </p:txBody>
      </p:sp>
      <p:pic>
        <p:nvPicPr>
          <p:cNvPr id="4" name="Picture 3">
            <a:extLst>
              <a:ext uri="{FF2B5EF4-FFF2-40B4-BE49-F238E27FC236}">
                <a16:creationId xmlns:a16="http://schemas.microsoft.com/office/drawing/2014/main" id="{5364391D-B9F4-4148-A81B-9DCDA6CE1EE5}"/>
              </a:ext>
            </a:extLst>
          </p:cNvPr>
          <p:cNvPicPr>
            <a:picLocks noChangeAspect="1"/>
          </p:cNvPicPr>
          <p:nvPr/>
        </p:nvPicPr>
        <p:blipFill rotWithShape="1">
          <a:blip r:embed="rId2"/>
          <a:srcRect l="13507" t="37152" r="76551" b="21091"/>
          <a:stretch/>
        </p:blipFill>
        <p:spPr>
          <a:xfrm>
            <a:off x="9298156" y="1050180"/>
            <a:ext cx="2408069" cy="542577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B0EDC2-C4E3-42A1-AFAE-523ED33940D8}"/>
              </a:ext>
            </a:extLst>
          </p:cNvPr>
          <p:cNvPicPr>
            <a:picLocks noChangeAspect="1"/>
          </p:cNvPicPr>
          <p:nvPr/>
        </p:nvPicPr>
        <p:blipFill rotWithShape="1">
          <a:blip r:embed="rId2"/>
          <a:srcRect l="16169" t="18610" r="50820" b="68415"/>
          <a:stretch/>
        </p:blipFill>
        <p:spPr>
          <a:xfrm>
            <a:off x="949531" y="3905249"/>
            <a:ext cx="7996101" cy="168592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A09D5B89-8D33-4DBB-800D-7EF944C19BDB}"/>
              </a:ext>
            </a:extLst>
          </p:cNvPr>
          <p:cNvSpPr txBox="1"/>
          <p:nvPr/>
        </p:nvSpPr>
        <p:spPr>
          <a:xfrm>
            <a:off x="2581081" y="189149"/>
            <a:ext cx="6272615"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LEADING WICKET TAKERS</a:t>
            </a:r>
          </a:p>
        </p:txBody>
      </p:sp>
    </p:spTree>
    <p:extLst>
      <p:ext uri="{BB962C8B-B14F-4D97-AF65-F5344CB8AC3E}">
        <p14:creationId xmlns:p14="http://schemas.microsoft.com/office/powerpoint/2010/main" val="104534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C9AF3-161E-4870-BB39-8E954F142F8B}"/>
              </a:ext>
            </a:extLst>
          </p:cNvPr>
          <p:cNvPicPr>
            <a:picLocks noChangeAspect="1"/>
          </p:cNvPicPr>
          <p:nvPr/>
        </p:nvPicPr>
        <p:blipFill rotWithShape="1">
          <a:blip r:embed="rId2"/>
          <a:srcRect l="16172" t="18835" r="56719" b="68350"/>
          <a:stretch/>
        </p:blipFill>
        <p:spPr>
          <a:xfrm>
            <a:off x="1010718" y="1243143"/>
            <a:ext cx="7849793" cy="199072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A2F8C76-B62E-4E6B-AD00-F9B6437FF442}"/>
              </a:ext>
            </a:extLst>
          </p:cNvPr>
          <p:cNvPicPr>
            <a:picLocks noChangeAspect="1"/>
          </p:cNvPicPr>
          <p:nvPr/>
        </p:nvPicPr>
        <p:blipFill rotWithShape="1">
          <a:blip r:embed="rId3"/>
          <a:srcRect l="16250" t="31505" r="50000" b="65582"/>
          <a:stretch/>
        </p:blipFill>
        <p:spPr>
          <a:xfrm>
            <a:off x="665909" y="4054070"/>
            <a:ext cx="8846838" cy="40957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438E71A-78E2-4A71-AAFD-CF5278301F3B}"/>
              </a:ext>
            </a:extLst>
          </p:cNvPr>
          <p:cNvPicPr>
            <a:picLocks noChangeAspect="1"/>
          </p:cNvPicPr>
          <p:nvPr/>
        </p:nvPicPr>
        <p:blipFill rotWithShape="1">
          <a:blip r:embed="rId3"/>
          <a:srcRect l="13516" t="40680" r="73594" b="21456"/>
          <a:stretch/>
        </p:blipFill>
        <p:spPr>
          <a:xfrm>
            <a:off x="9813626" y="3198026"/>
            <a:ext cx="2228991" cy="351234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982E2A0B-E1F1-4EE5-9A8D-CC4D421C2FFF}"/>
              </a:ext>
            </a:extLst>
          </p:cNvPr>
          <p:cNvPicPr>
            <a:picLocks noChangeAspect="1"/>
          </p:cNvPicPr>
          <p:nvPr/>
        </p:nvPicPr>
        <p:blipFill rotWithShape="1">
          <a:blip r:embed="rId4"/>
          <a:srcRect l="16249" t="26554" r="37500" b="70534"/>
          <a:stretch/>
        </p:blipFill>
        <p:spPr>
          <a:xfrm>
            <a:off x="98425" y="5341152"/>
            <a:ext cx="9585771" cy="323847"/>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FF5EC7B8-4D63-4ED2-ACC0-742F4F7946F0}"/>
              </a:ext>
            </a:extLst>
          </p:cNvPr>
          <p:cNvPicPr>
            <a:picLocks noChangeAspect="1"/>
          </p:cNvPicPr>
          <p:nvPr/>
        </p:nvPicPr>
        <p:blipFill rotWithShape="1">
          <a:blip r:embed="rId4"/>
          <a:srcRect l="13516" t="40680" r="76719" b="54368"/>
          <a:stretch/>
        </p:blipFill>
        <p:spPr>
          <a:xfrm>
            <a:off x="4119562" y="5826935"/>
            <a:ext cx="2713894" cy="73817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015D9ECD-355D-40B5-9FCD-4210F866297C}"/>
              </a:ext>
            </a:extLst>
          </p:cNvPr>
          <p:cNvSpPr txBox="1"/>
          <p:nvPr/>
        </p:nvSpPr>
        <p:spPr>
          <a:xfrm>
            <a:off x="9813626" y="2736361"/>
            <a:ext cx="1745991" cy="461665"/>
          </a:xfrm>
          <a:prstGeom prst="rect">
            <a:avLst/>
          </a:prstGeom>
          <a:noFill/>
        </p:spPr>
        <p:txBody>
          <a:bodyPr wrap="none" rtlCol="0">
            <a:spAutoFit/>
          </a:bodyPr>
          <a:lstStyle/>
          <a:p>
            <a:r>
              <a:rPr lang="en-US" sz="2400" b="1" dirty="0">
                <a:latin typeface="Arial Rounded MT Bold" panose="020F0704030504030204" pitchFamily="34" charset="0"/>
              </a:rPr>
              <a:t>OUTPUT 1</a:t>
            </a:r>
          </a:p>
        </p:txBody>
      </p:sp>
      <p:sp>
        <p:nvSpPr>
          <p:cNvPr id="17" name="TextBox 16">
            <a:extLst>
              <a:ext uri="{FF2B5EF4-FFF2-40B4-BE49-F238E27FC236}">
                <a16:creationId xmlns:a16="http://schemas.microsoft.com/office/drawing/2014/main" id="{BB2C9C5F-A14B-4C41-B2E3-94ADFAE936ED}"/>
              </a:ext>
            </a:extLst>
          </p:cNvPr>
          <p:cNvSpPr txBox="1"/>
          <p:nvPr/>
        </p:nvSpPr>
        <p:spPr>
          <a:xfrm>
            <a:off x="2231410" y="5965189"/>
            <a:ext cx="1745991" cy="461665"/>
          </a:xfrm>
          <a:prstGeom prst="rect">
            <a:avLst/>
          </a:prstGeom>
          <a:noFill/>
        </p:spPr>
        <p:txBody>
          <a:bodyPr wrap="none" rtlCol="0">
            <a:spAutoFit/>
          </a:bodyPr>
          <a:lstStyle/>
          <a:p>
            <a:r>
              <a:rPr lang="en-US" sz="2400" b="1" dirty="0">
                <a:latin typeface="Arial Rounded MT Bold" panose="020F0704030504030204" pitchFamily="34" charset="0"/>
              </a:rPr>
              <a:t>OUTPUT 2</a:t>
            </a:r>
          </a:p>
        </p:txBody>
      </p:sp>
      <p:sp>
        <p:nvSpPr>
          <p:cNvPr id="18" name="TextBox 17">
            <a:extLst>
              <a:ext uri="{FF2B5EF4-FFF2-40B4-BE49-F238E27FC236}">
                <a16:creationId xmlns:a16="http://schemas.microsoft.com/office/drawing/2014/main" id="{6F92ADCC-74CD-4A55-B666-97A7DB96EEB7}"/>
              </a:ext>
            </a:extLst>
          </p:cNvPr>
          <p:cNvSpPr txBox="1"/>
          <p:nvPr/>
        </p:nvSpPr>
        <p:spPr>
          <a:xfrm>
            <a:off x="1221977" y="3534058"/>
            <a:ext cx="7989890" cy="461665"/>
          </a:xfrm>
          <a:prstGeom prst="rect">
            <a:avLst/>
          </a:prstGeom>
          <a:noFill/>
        </p:spPr>
        <p:txBody>
          <a:bodyPr wrap="square" rtlCol="0">
            <a:spAutoFit/>
          </a:bodyPr>
          <a:lstStyle/>
          <a:p>
            <a:r>
              <a:rPr lang="en-US" sz="2400" dirty="0">
                <a:latin typeface="Arial Rounded MT Bold" panose="020F0704030504030204" pitchFamily="34" charset="0"/>
              </a:rPr>
              <a:t>Query 1: List the highest scores of all the batsmen</a:t>
            </a:r>
          </a:p>
        </p:txBody>
      </p:sp>
      <p:sp>
        <p:nvSpPr>
          <p:cNvPr id="19" name="TextBox 18">
            <a:extLst>
              <a:ext uri="{FF2B5EF4-FFF2-40B4-BE49-F238E27FC236}">
                <a16:creationId xmlns:a16="http://schemas.microsoft.com/office/drawing/2014/main" id="{16237500-88A3-4530-8659-628C753DCE85}"/>
              </a:ext>
            </a:extLst>
          </p:cNvPr>
          <p:cNvSpPr txBox="1"/>
          <p:nvPr/>
        </p:nvSpPr>
        <p:spPr>
          <a:xfrm>
            <a:off x="1007739" y="4810129"/>
            <a:ext cx="8602985" cy="461665"/>
          </a:xfrm>
          <a:prstGeom prst="rect">
            <a:avLst/>
          </a:prstGeom>
          <a:noFill/>
        </p:spPr>
        <p:txBody>
          <a:bodyPr wrap="square" rtlCol="0">
            <a:spAutoFit/>
          </a:bodyPr>
          <a:lstStyle/>
          <a:p>
            <a:r>
              <a:rPr lang="en-US" sz="2400" dirty="0">
                <a:latin typeface="Arial Rounded MT Bold" panose="020F0704030504030204" pitchFamily="34" charset="0"/>
              </a:rPr>
              <a:t>Query 2: What is Mahendra Singh Dhoni’s highest score?</a:t>
            </a:r>
          </a:p>
        </p:txBody>
      </p:sp>
      <p:sp>
        <p:nvSpPr>
          <p:cNvPr id="20" name="TextBox 19">
            <a:extLst>
              <a:ext uri="{FF2B5EF4-FFF2-40B4-BE49-F238E27FC236}">
                <a16:creationId xmlns:a16="http://schemas.microsoft.com/office/drawing/2014/main" id="{0E56BA59-9143-4118-BA58-C4DB43C32BBC}"/>
              </a:ext>
            </a:extLst>
          </p:cNvPr>
          <p:cNvSpPr txBox="1"/>
          <p:nvPr/>
        </p:nvSpPr>
        <p:spPr>
          <a:xfrm>
            <a:off x="4208975" y="209345"/>
            <a:ext cx="4070345"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HIGHEST SCORE</a:t>
            </a:r>
          </a:p>
        </p:txBody>
      </p:sp>
    </p:spTree>
    <p:extLst>
      <p:ext uri="{BB962C8B-B14F-4D97-AF65-F5344CB8AC3E}">
        <p14:creationId xmlns:p14="http://schemas.microsoft.com/office/powerpoint/2010/main" val="186301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DF8C0-5618-49D7-8B8D-CF90B0262F34}"/>
              </a:ext>
            </a:extLst>
          </p:cNvPr>
          <p:cNvSpPr txBox="1"/>
          <p:nvPr/>
        </p:nvSpPr>
        <p:spPr>
          <a:xfrm>
            <a:off x="1553594" y="1069204"/>
            <a:ext cx="4145872" cy="646331"/>
          </a:xfrm>
          <a:prstGeom prst="rect">
            <a:avLst/>
          </a:prstGeom>
          <a:noFill/>
        </p:spPr>
        <p:txBody>
          <a:bodyPr wrap="square" rtlCol="0">
            <a:spAutoFit/>
          </a:bodyPr>
          <a:lstStyle/>
          <a:p>
            <a:r>
              <a:rPr lang="en-US" sz="3600" dirty="0">
                <a:solidFill>
                  <a:schemeClr val="accent4"/>
                </a:solidFill>
                <a:latin typeface="Arial Rounded MT Bold" panose="020F0704030504030204" pitchFamily="34" charset="0"/>
              </a:rPr>
              <a:t>REFERENCES</a:t>
            </a:r>
          </a:p>
        </p:txBody>
      </p:sp>
      <p:sp>
        <p:nvSpPr>
          <p:cNvPr id="3" name="TextBox 2">
            <a:extLst>
              <a:ext uri="{FF2B5EF4-FFF2-40B4-BE49-F238E27FC236}">
                <a16:creationId xmlns:a16="http://schemas.microsoft.com/office/drawing/2014/main" id="{BC604C4F-C44D-4A42-B4D1-9DFFB6B5E51F}"/>
              </a:ext>
            </a:extLst>
          </p:cNvPr>
          <p:cNvSpPr txBox="1"/>
          <p:nvPr/>
        </p:nvSpPr>
        <p:spPr>
          <a:xfrm>
            <a:off x="1553594" y="2143680"/>
            <a:ext cx="950493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2060"/>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https://www.kaggle.com/harsha547/indian-premier-league-csv-dataset</a:t>
            </a:r>
            <a:r>
              <a:rPr lang="en-US" sz="2800" dirty="0">
                <a:solidFill>
                  <a:srgbClr val="002060"/>
                </a:solidFill>
                <a:latin typeface="Arial Rounded MT Bold" panose="020F0704030504030204" pitchFamily="34" charset="0"/>
              </a:rPr>
              <a:t> </a:t>
            </a:r>
            <a:r>
              <a:rPr lang="en-US" sz="2800" dirty="0">
                <a:latin typeface="Arial Rounded MT Bold" panose="020F0704030504030204" pitchFamily="34" charset="0"/>
              </a:rPr>
              <a:t>for dataset</a:t>
            </a:r>
          </a:p>
          <a:p>
            <a:pPr marL="285750" indent="-285750">
              <a:buFont typeface="Arial" panose="020B0604020202020204" pitchFamily="34" charset="0"/>
              <a:buChar char="•"/>
            </a:pPr>
            <a:r>
              <a:rPr lang="en-US" sz="2800" dirty="0">
                <a:solidFill>
                  <a:schemeClr val="bg2"/>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https://app.diagrams.net/</a:t>
            </a:r>
            <a:r>
              <a:rPr lang="en-US" sz="2800" dirty="0">
                <a:solidFill>
                  <a:schemeClr val="bg2"/>
                </a:solidFill>
                <a:latin typeface="Arial Rounded MT Bold" panose="020F0704030504030204" pitchFamily="34" charset="0"/>
              </a:rPr>
              <a:t> </a:t>
            </a:r>
            <a:r>
              <a:rPr lang="en-US" sz="2800" dirty="0">
                <a:latin typeface="Arial Rounded MT Bold" panose="020F0704030504030204" pitchFamily="34" charset="0"/>
              </a:rPr>
              <a:t>for making an Entity-Relation Diagram</a:t>
            </a:r>
          </a:p>
          <a:p>
            <a:pPr marL="285750" indent="-285750">
              <a:buFont typeface="Arial" panose="020B0604020202020204" pitchFamily="34" charset="0"/>
              <a:buChar char="•"/>
            </a:pPr>
            <a:r>
              <a:rPr lang="en-US" sz="2800" dirty="0">
                <a:solidFill>
                  <a:srgbClr val="002060"/>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https://docs.python.org/3/</a:t>
            </a:r>
            <a:r>
              <a:rPr lang="en-US" sz="2800" dirty="0">
                <a:solidFill>
                  <a:srgbClr val="002060"/>
                </a:solidFill>
                <a:latin typeface="Arial Rounded MT Bold" panose="020F0704030504030204" pitchFamily="34" charset="0"/>
              </a:rPr>
              <a:t> </a:t>
            </a:r>
            <a:r>
              <a:rPr lang="en-US" sz="2800" dirty="0">
                <a:latin typeface="Arial Rounded MT Bold" panose="020F0704030504030204" pitchFamily="34" charset="0"/>
              </a:rPr>
              <a:t>for pre-processing data</a:t>
            </a:r>
          </a:p>
          <a:p>
            <a:pPr marL="285750" indent="-285750">
              <a:buFont typeface="Arial" panose="020B0604020202020204" pitchFamily="34" charset="0"/>
              <a:buChar char="•"/>
            </a:pPr>
            <a:r>
              <a:rPr lang="en-US" sz="2800" dirty="0">
                <a:solidFill>
                  <a:srgbClr val="002060"/>
                </a:solidFill>
                <a:latin typeface="Arial Rounded MT Bold" panose="020F0704030504030204" pitchFamily="34" charset="0"/>
                <a:hlinkClick r:id="rId5">
                  <a:extLst>
                    <a:ext uri="{A12FA001-AC4F-418D-AE19-62706E023703}">
                      <ahyp:hlinkClr xmlns:ahyp="http://schemas.microsoft.com/office/drawing/2018/hyperlinkcolor" val="tx"/>
                    </a:ext>
                  </a:extLst>
                </a:hlinkClick>
              </a:rPr>
              <a:t>www.stackoverflow.com</a:t>
            </a:r>
            <a:r>
              <a:rPr lang="en-US" sz="2800" dirty="0">
                <a:solidFill>
                  <a:srgbClr val="002060"/>
                </a:solidFill>
                <a:latin typeface="Arial Rounded MT Bold" panose="020F0704030504030204" pitchFamily="34" charset="0"/>
              </a:rPr>
              <a:t> </a:t>
            </a:r>
            <a:r>
              <a:rPr lang="en-US" sz="2800" dirty="0">
                <a:latin typeface="Arial Rounded MT Bold" panose="020F0704030504030204" pitchFamily="34" charset="0"/>
              </a:rPr>
              <a:t>for query formation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1306266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93521" y="2531397"/>
            <a:ext cx="3859904"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3201942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341BDD-9BF9-4DFD-B7D9-CC3F82786A86}"/>
              </a:ext>
            </a:extLst>
          </p:cNvPr>
          <p:cNvSpPr txBox="1"/>
          <p:nvPr/>
        </p:nvSpPr>
        <p:spPr>
          <a:xfrm>
            <a:off x="1549488" y="802843"/>
            <a:ext cx="3161443"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OBJECTIVES</a:t>
            </a:r>
          </a:p>
        </p:txBody>
      </p:sp>
      <p:sp>
        <p:nvSpPr>
          <p:cNvPr id="6" name="TextBox 5">
            <a:extLst>
              <a:ext uri="{FF2B5EF4-FFF2-40B4-BE49-F238E27FC236}">
                <a16:creationId xmlns:a16="http://schemas.microsoft.com/office/drawing/2014/main" id="{C7BBAE28-F408-433E-A239-ECE4D5E7AB4B}"/>
              </a:ext>
            </a:extLst>
          </p:cNvPr>
          <p:cNvSpPr txBox="1"/>
          <p:nvPr/>
        </p:nvSpPr>
        <p:spPr>
          <a:xfrm>
            <a:off x="1051833" y="1899318"/>
            <a:ext cx="10697593" cy="3693319"/>
          </a:xfrm>
          <a:prstGeom prst="rect">
            <a:avLst/>
          </a:prstGeom>
          <a:noFill/>
        </p:spPr>
        <p:txBody>
          <a:bodyPr wrap="square" rtlCol="0">
            <a:spAutoFit/>
          </a:bodyPr>
          <a:lstStyle/>
          <a:p>
            <a:pPr marL="742950" lvl="1"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Understand the data in the IPL dataset</a:t>
            </a:r>
          </a:p>
          <a:p>
            <a:pPr marL="742950" lvl="1" indent="-285750" algn="l">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Design a relational database and store the IPL data in it</a:t>
            </a:r>
            <a:endParaRPr lang="en-US" sz="2400" b="0" i="0" dirty="0">
              <a:effectLst/>
              <a:latin typeface="Arial Rounded MT Bold" panose="020F0704030504030204" pitchFamily="34" charset="0"/>
              <a:cs typeface="Times New Roman" panose="02020603050405020304" pitchFamily="18" charset="0"/>
            </a:endParaRPr>
          </a:p>
          <a:p>
            <a:pPr marL="742950" lvl="1"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Model the database using an Entity-Relationship (ER) diagram</a:t>
            </a:r>
          </a:p>
          <a:p>
            <a:pPr marL="742950" lvl="1" indent="-285750" algn="l">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Create its corresponding schema</a:t>
            </a:r>
            <a:endParaRPr lang="en-US" sz="2400" b="0" i="0" dirty="0">
              <a:effectLst/>
              <a:latin typeface="Arial Rounded MT Bold" panose="020F0704030504030204" pitchFamily="34" charset="0"/>
              <a:cs typeface="Times New Roman" panose="02020603050405020304" pitchFamily="18" charset="0"/>
            </a:endParaRPr>
          </a:p>
          <a:p>
            <a:pPr marL="742950" lvl="1"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Create MySQL database</a:t>
            </a:r>
          </a:p>
          <a:p>
            <a:pPr marL="742950" lvl="1"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Load data into the database</a:t>
            </a:r>
          </a:p>
          <a:p>
            <a:pPr marL="742950" lvl="1"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Add primary and foreign key constraints</a:t>
            </a:r>
          </a:p>
          <a:p>
            <a:pPr marL="742950" lvl="1" indent="-285750" algn="l">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Practice various SQL queries on the database</a:t>
            </a:r>
            <a:endParaRPr lang="en-US" sz="2400" b="0" i="0" dirty="0">
              <a:effectLst/>
              <a:latin typeface="Arial Rounded MT Bold" panose="020F0704030504030204" pitchFamily="34" charset="0"/>
              <a:cs typeface="Times New Roman" panose="02020603050405020304" pitchFamily="18" charset="0"/>
            </a:endParaRPr>
          </a:p>
          <a:p>
            <a:pPr marL="742950" lvl="1" indent="-285750" algn="l">
              <a:buFont typeface="Arial" panose="020B0604020202020204" pitchFamily="34" charset="0"/>
              <a:buChar char="•"/>
            </a:pPr>
            <a:endParaRPr lang="en-US" sz="2400" b="0" i="0" dirty="0">
              <a:effectLst/>
              <a:latin typeface="Arial Rounded MT Bold" panose="020F07040305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8573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8F333-8E40-4A6E-90DA-157C1F365A18}"/>
              </a:ext>
            </a:extLst>
          </p:cNvPr>
          <p:cNvSpPr txBox="1"/>
          <p:nvPr/>
        </p:nvSpPr>
        <p:spPr>
          <a:xfrm>
            <a:off x="1879846" y="2292632"/>
            <a:ext cx="7974367" cy="1200329"/>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Storing the data collected into the database</a:t>
            </a:r>
          </a:p>
          <a:p>
            <a:pPr marL="285750" indent="-285750" algn="l">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Understanding the data</a:t>
            </a:r>
            <a:endParaRPr lang="en-US" sz="2400" b="0" i="0" dirty="0">
              <a:effectLst/>
              <a:latin typeface="Arial Rounded MT Bold" panose="020F0704030504030204" pitchFamily="34" charset="0"/>
              <a:cs typeface="Times New Roman" panose="02020603050405020304" pitchFamily="18" charset="0"/>
            </a:endParaRPr>
          </a:p>
          <a:p>
            <a:pPr marL="285750"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Creating an ER diagram for the database</a:t>
            </a:r>
          </a:p>
        </p:txBody>
      </p:sp>
      <p:sp>
        <p:nvSpPr>
          <p:cNvPr id="4" name="TextBox 3">
            <a:extLst>
              <a:ext uri="{FF2B5EF4-FFF2-40B4-BE49-F238E27FC236}">
                <a16:creationId xmlns:a16="http://schemas.microsoft.com/office/drawing/2014/main" id="{26235825-C878-48CF-A6E1-D38CABF0295A}"/>
              </a:ext>
            </a:extLst>
          </p:cNvPr>
          <p:cNvSpPr txBox="1"/>
          <p:nvPr/>
        </p:nvSpPr>
        <p:spPr>
          <a:xfrm>
            <a:off x="1879846" y="1335503"/>
            <a:ext cx="7301230"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WORK DONE TILL 1</a:t>
            </a:r>
            <a:r>
              <a:rPr lang="en-US" sz="3600" baseline="30000" dirty="0">
                <a:solidFill>
                  <a:schemeClr val="accent4"/>
                </a:solidFill>
                <a:latin typeface="Arial Rounded MT Bold" panose="020F0704030504030204" pitchFamily="34" charset="0"/>
              </a:rPr>
              <a:t>ST</a:t>
            </a:r>
            <a:r>
              <a:rPr lang="en-US" sz="3600" dirty="0">
                <a:solidFill>
                  <a:schemeClr val="accent4"/>
                </a:solidFill>
                <a:latin typeface="Arial Rounded MT Bold" panose="020F0704030504030204" pitchFamily="34" charset="0"/>
              </a:rPr>
              <a:t> PREVIEW</a:t>
            </a:r>
          </a:p>
        </p:txBody>
      </p:sp>
    </p:spTree>
    <p:extLst>
      <p:ext uri="{BB962C8B-B14F-4D97-AF65-F5344CB8AC3E}">
        <p14:creationId xmlns:p14="http://schemas.microsoft.com/office/powerpoint/2010/main" val="3959869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76BFCD-EEA3-4C01-8FC9-7245630980B4}"/>
              </a:ext>
            </a:extLst>
          </p:cNvPr>
          <p:cNvSpPr txBox="1"/>
          <p:nvPr/>
        </p:nvSpPr>
        <p:spPr>
          <a:xfrm>
            <a:off x="2623735" y="92298"/>
            <a:ext cx="6944530"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ENTITY-RELATIONSHIP DIAGRAM</a:t>
            </a:r>
          </a:p>
        </p:txBody>
      </p:sp>
      <p:pic>
        <p:nvPicPr>
          <p:cNvPr id="4" name="Picture 3">
            <a:extLst>
              <a:ext uri="{FF2B5EF4-FFF2-40B4-BE49-F238E27FC236}">
                <a16:creationId xmlns:a16="http://schemas.microsoft.com/office/drawing/2014/main" id="{F2078ABA-C48F-48B0-9C23-FBCCFFE0DEAE}"/>
              </a:ext>
            </a:extLst>
          </p:cNvPr>
          <p:cNvPicPr>
            <a:picLocks noChangeAspect="1"/>
          </p:cNvPicPr>
          <p:nvPr/>
        </p:nvPicPr>
        <p:blipFill>
          <a:blip r:embed="rId2"/>
          <a:stretch>
            <a:fillRect/>
          </a:stretch>
        </p:blipFill>
        <p:spPr>
          <a:xfrm>
            <a:off x="2508565" y="677073"/>
            <a:ext cx="7174869" cy="608371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9284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8F333-8E40-4A6E-90DA-157C1F365A18}"/>
              </a:ext>
            </a:extLst>
          </p:cNvPr>
          <p:cNvSpPr txBox="1"/>
          <p:nvPr/>
        </p:nvSpPr>
        <p:spPr>
          <a:xfrm>
            <a:off x="1889371" y="2090172"/>
            <a:ext cx="7974367" cy="2677656"/>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Created a schema for the database</a:t>
            </a:r>
          </a:p>
          <a:p>
            <a:pPr marL="285750"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Created the database in MySQL Workbench</a:t>
            </a:r>
          </a:p>
          <a:p>
            <a:pPr marL="285750" indent="-285750" algn="l">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Imported data files using import data wizard in MySQL Workbench </a:t>
            </a:r>
          </a:p>
          <a:p>
            <a:pPr marL="285750" indent="-285750">
              <a:buFont typeface="Arial" panose="020B0604020202020204" pitchFamily="34" charset="0"/>
              <a:buChar char="•"/>
            </a:pPr>
            <a:r>
              <a:rPr lang="en-US" sz="2400" dirty="0">
                <a:latin typeface="Arial Rounded MT Bold" panose="020F0704030504030204" pitchFamily="34" charset="0"/>
                <a:cs typeface="Times New Roman" panose="02020603050405020304" pitchFamily="18" charset="0"/>
              </a:rPr>
              <a:t>Changed all the null integer values in the data to 0 using python script</a:t>
            </a:r>
          </a:p>
          <a:p>
            <a:pPr marL="285750" indent="-285750" algn="l">
              <a:buFont typeface="Arial" panose="020B0604020202020204" pitchFamily="34" charset="0"/>
              <a:buChar char="•"/>
            </a:pPr>
            <a:r>
              <a:rPr lang="en-US" sz="2400" b="0" i="0" dirty="0">
                <a:effectLst/>
                <a:latin typeface="Arial Rounded MT Bold" panose="020F0704030504030204" pitchFamily="34" charset="0"/>
                <a:cs typeface="Times New Roman" panose="02020603050405020304" pitchFamily="18" charset="0"/>
              </a:rPr>
              <a:t>Added </a:t>
            </a:r>
            <a:r>
              <a:rPr lang="en-US" sz="2400" dirty="0">
                <a:latin typeface="Arial Rounded MT Bold" panose="020F0704030504030204" pitchFamily="34" charset="0"/>
                <a:cs typeface="Times New Roman" panose="02020603050405020304" pitchFamily="18" charset="0"/>
              </a:rPr>
              <a:t>Primary Key and Foreign Key constraints</a:t>
            </a:r>
            <a:endParaRPr lang="en-US" sz="2400" b="0" i="0" dirty="0">
              <a:effectLst/>
              <a:latin typeface="Arial Rounded MT Bold" panose="020F07040305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6235825-C878-48CF-A6E1-D38CABF0295A}"/>
              </a:ext>
            </a:extLst>
          </p:cNvPr>
          <p:cNvSpPr txBox="1"/>
          <p:nvPr/>
        </p:nvSpPr>
        <p:spPr>
          <a:xfrm>
            <a:off x="1889371" y="1135478"/>
            <a:ext cx="8048229" cy="646331"/>
          </a:xfrm>
          <a:prstGeom prst="rect">
            <a:avLst/>
          </a:prstGeom>
          <a:noFill/>
        </p:spPr>
        <p:txBody>
          <a:bodyPr wrap="none" rtlCol="0">
            <a:spAutoFit/>
          </a:bodyPr>
          <a:lstStyle/>
          <a:p>
            <a:r>
              <a:rPr lang="en-US" sz="3600" dirty="0">
                <a:solidFill>
                  <a:schemeClr val="accent4"/>
                </a:solidFill>
                <a:latin typeface="Arial Rounded MT Bold" panose="020F0704030504030204" pitchFamily="34" charset="0"/>
              </a:rPr>
              <a:t>WORK </a:t>
            </a:r>
            <a:r>
              <a:rPr lang="en-US" sz="3600">
                <a:solidFill>
                  <a:schemeClr val="accent4"/>
                </a:solidFill>
                <a:latin typeface="Arial Rounded MT Bold" panose="020F0704030504030204" pitchFamily="34" charset="0"/>
              </a:rPr>
              <a:t>DONE AFTER 1</a:t>
            </a:r>
            <a:r>
              <a:rPr lang="en-US" sz="3600" baseline="30000">
                <a:solidFill>
                  <a:schemeClr val="accent4"/>
                </a:solidFill>
                <a:latin typeface="Arial Rounded MT Bold" panose="020F0704030504030204" pitchFamily="34" charset="0"/>
              </a:rPr>
              <a:t>ST</a:t>
            </a:r>
            <a:r>
              <a:rPr lang="en-US" sz="3600">
                <a:solidFill>
                  <a:schemeClr val="accent4"/>
                </a:solidFill>
                <a:latin typeface="Arial Rounded MT Bold" panose="020F0704030504030204" pitchFamily="34" charset="0"/>
              </a:rPr>
              <a:t> PREVIEW</a:t>
            </a:r>
            <a:endParaRPr lang="en-US" sz="3600" dirty="0">
              <a:solidFill>
                <a:schemeClr val="accent4"/>
              </a:solidFill>
              <a:latin typeface="Arial Rounded MT Bold" panose="020F0704030504030204" pitchFamily="34" charset="0"/>
            </a:endParaRPr>
          </a:p>
        </p:txBody>
      </p:sp>
    </p:spTree>
    <p:extLst>
      <p:ext uri="{BB962C8B-B14F-4D97-AF65-F5344CB8AC3E}">
        <p14:creationId xmlns:p14="http://schemas.microsoft.com/office/powerpoint/2010/main" val="361760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09886-F337-4641-B5C3-7AB70E0486D8}"/>
              </a:ext>
            </a:extLst>
          </p:cNvPr>
          <p:cNvPicPr>
            <a:picLocks noChangeAspect="1"/>
          </p:cNvPicPr>
          <p:nvPr/>
        </p:nvPicPr>
        <p:blipFill rotWithShape="1">
          <a:blip r:embed="rId2"/>
          <a:srcRect l="9297" t="22714" r="53437" b="5101"/>
          <a:stretch/>
        </p:blipFill>
        <p:spPr>
          <a:xfrm>
            <a:off x="4468400" y="171629"/>
            <a:ext cx="6215063" cy="651473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A71D06B-4E29-48B5-94AE-D103E5B4B18A}"/>
              </a:ext>
            </a:extLst>
          </p:cNvPr>
          <p:cNvSpPr txBox="1"/>
          <p:nvPr/>
        </p:nvSpPr>
        <p:spPr>
          <a:xfrm>
            <a:off x="1508537" y="2844224"/>
            <a:ext cx="1986441"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SCHEMA</a:t>
            </a:r>
          </a:p>
        </p:txBody>
      </p:sp>
    </p:spTree>
    <p:extLst>
      <p:ext uri="{BB962C8B-B14F-4D97-AF65-F5344CB8AC3E}">
        <p14:creationId xmlns:p14="http://schemas.microsoft.com/office/powerpoint/2010/main" val="392352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3F6CA-1A64-4885-AC56-D439FF9DBBA2}"/>
              </a:ext>
            </a:extLst>
          </p:cNvPr>
          <p:cNvPicPr>
            <a:picLocks noChangeAspect="1"/>
          </p:cNvPicPr>
          <p:nvPr/>
        </p:nvPicPr>
        <p:blipFill rotWithShape="1">
          <a:blip r:embed="rId2"/>
          <a:srcRect l="12306" t="8703" r="12840" b="11485"/>
          <a:stretch/>
        </p:blipFill>
        <p:spPr>
          <a:xfrm>
            <a:off x="1484503" y="1223118"/>
            <a:ext cx="8945372" cy="511661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3392DDD1-0FB7-4424-8106-216671A19D18}"/>
              </a:ext>
            </a:extLst>
          </p:cNvPr>
          <p:cNvSpPr txBox="1"/>
          <p:nvPr/>
        </p:nvSpPr>
        <p:spPr>
          <a:xfrm>
            <a:off x="3697899" y="387806"/>
            <a:ext cx="5127686" cy="584775"/>
          </a:xfrm>
          <a:prstGeom prst="rect">
            <a:avLst/>
          </a:prstGeom>
          <a:noFill/>
        </p:spPr>
        <p:txBody>
          <a:bodyPr wrap="none" rtlCol="0">
            <a:spAutoFit/>
          </a:bodyPr>
          <a:lstStyle/>
          <a:p>
            <a:r>
              <a:rPr lang="en-US" sz="3200" dirty="0">
                <a:solidFill>
                  <a:schemeClr val="accent4">
                    <a:lumMod val="75000"/>
                  </a:schemeClr>
                </a:solidFill>
                <a:latin typeface="Arial Rounded MT Bold" panose="020F0704030504030204" pitchFamily="34" charset="0"/>
              </a:rPr>
              <a:t>PRE-PROCESSING DATA</a:t>
            </a:r>
          </a:p>
        </p:txBody>
      </p:sp>
      <p:sp>
        <p:nvSpPr>
          <p:cNvPr id="5" name="Oval 4">
            <a:extLst>
              <a:ext uri="{FF2B5EF4-FFF2-40B4-BE49-F238E27FC236}">
                <a16:creationId xmlns:a16="http://schemas.microsoft.com/office/drawing/2014/main" id="{FCF6A186-8B6B-4FB5-849D-E1A0EC5EA7C8}"/>
              </a:ext>
            </a:extLst>
          </p:cNvPr>
          <p:cNvSpPr/>
          <p:nvPr/>
        </p:nvSpPr>
        <p:spPr>
          <a:xfrm>
            <a:off x="6838950" y="3025031"/>
            <a:ext cx="3657600" cy="3152775"/>
          </a:xfrm>
          <a:prstGeom prst="ellipse">
            <a:avLst/>
          </a:prstGeom>
          <a:noFill/>
          <a:ln w="9525" cap="flat" cmpd="sng" algn="ctr">
            <a:solidFill>
              <a:schemeClr val="accent4">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EBC0C98B-3E22-474A-B1E0-044215019552}"/>
              </a:ext>
            </a:extLst>
          </p:cNvPr>
          <p:cNvSpPr txBox="1"/>
          <p:nvPr/>
        </p:nvSpPr>
        <p:spPr>
          <a:xfrm>
            <a:off x="10496550" y="3543300"/>
            <a:ext cx="1762125" cy="923330"/>
          </a:xfrm>
          <a:prstGeom prst="rect">
            <a:avLst/>
          </a:prstGeom>
          <a:noFill/>
        </p:spPr>
        <p:txBody>
          <a:bodyPr wrap="square" rtlCol="0">
            <a:spAutoFit/>
          </a:bodyPr>
          <a:lstStyle/>
          <a:p>
            <a:r>
              <a:rPr lang="en-US" dirty="0"/>
              <a:t>Space stored in place of an integer value</a:t>
            </a:r>
          </a:p>
        </p:txBody>
      </p:sp>
      <p:sp>
        <p:nvSpPr>
          <p:cNvPr id="7" name="TextBox 6">
            <a:extLst>
              <a:ext uri="{FF2B5EF4-FFF2-40B4-BE49-F238E27FC236}">
                <a16:creationId xmlns:a16="http://schemas.microsoft.com/office/drawing/2014/main" id="{34269C13-F0FF-429A-A7EE-CAC16DB08D60}"/>
              </a:ext>
            </a:extLst>
          </p:cNvPr>
          <p:cNvSpPr txBox="1"/>
          <p:nvPr/>
        </p:nvSpPr>
        <p:spPr>
          <a:xfrm>
            <a:off x="1417828" y="6339732"/>
            <a:ext cx="113364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BEFORE</a:t>
            </a:r>
          </a:p>
        </p:txBody>
      </p:sp>
    </p:spTree>
    <p:extLst>
      <p:ext uri="{BB962C8B-B14F-4D97-AF65-F5344CB8AC3E}">
        <p14:creationId xmlns:p14="http://schemas.microsoft.com/office/powerpoint/2010/main" val="299308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CCF94-FA96-4AD5-9E02-48E39D0131A9}"/>
              </a:ext>
            </a:extLst>
          </p:cNvPr>
          <p:cNvPicPr>
            <a:picLocks noChangeAspect="1"/>
          </p:cNvPicPr>
          <p:nvPr/>
        </p:nvPicPr>
        <p:blipFill rotWithShape="1">
          <a:blip r:embed="rId2"/>
          <a:srcRect l="12451" t="8160" r="12767" b="15286"/>
          <a:stretch/>
        </p:blipFill>
        <p:spPr>
          <a:xfrm>
            <a:off x="1095375" y="858822"/>
            <a:ext cx="9117367" cy="500700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4" name="Oval 3">
            <a:extLst>
              <a:ext uri="{FF2B5EF4-FFF2-40B4-BE49-F238E27FC236}">
                <a16:creationId xmlns:a16="http://schemas.microsoft.com/office/drawing/2014/main" id="{CCA9649E-3009-4A6D-BAC1-025737B17883}"/>
              </a:ext>
            </a:extLst>
          </p:cNvPr>
          <p:cNvSpPr/>
          <p:nvPr/>
        </p:nvSpPr>
        <p:spPr>
          <a:xfrm>
            <a:off x="6858000" y="2224931"/>
            <a:ext cx="3657600" cy="3152775"/>
          </a:xfrm>
          <a:prstGeom prst="ellipse">
            <a:avLst/>
          </a:prstGeom>
          <a:noFill/>
          <a:ln w="9525" cap="flat" cmpd="sng" algn="ctr">
            <a:solidFill>
              <a:schemeClr val="accent4">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3D1D38AA-E136-4C33-BCFD-E6AC37FEC16F}"/>
              </a:ext>
            </a:extLst>
          </p:cNvPr>
          <p:cNvSpPr txBox="1"/>
          <p:nvPr/>
        </p:nvSpPr>
        <p:spPr>
          <a:xfrm>
            <a:off x="10515601" y="2905125"/>
            <a:ext cx="1676400" cy="1200329"/>
          </a:xfrm>
          <a:prstGeom prst="rect">
            <a:avLst/>
          </a:prstGeom>
          <a:noFill/>
        </p:spPr>
        <p:txBody>
          <a:bodyPr wrap="square" rtlCol="0">
            <a:spAutoFit/>
          </a:bodyPr>
          <a:lstStyle/>
          <a:p>
            <a:r>
              <a:rPr lang="en-US" dirty="0"/>
              <a:t>Blank space changed to value 0, which is an integer</a:t>
            </a:r>
          </a:p>
        </p:txBody>
      </p:sp>
      <p:sp>
        <p:nvSpPr>
          <p:cNvPr id="6" name="TextBox 5">
            <a:extLst>
              <a:ext uri="{FF2B5EF4-FFF2-40B4-BE49-F238E27FC236}">
                <a16:creationId xmlns:a16="http://schemas.microsoft.com/office/drawing/2014/main" id="{AEC0FADF-4B2F-4B08-849C-CA19A0BB3AA4}"/>
              </a:ext>
            </a:extLst>
          </p:cNvPr>
          <p:cNvSpPr txBox="1"/>
          <p:nvPr/>
        </p:nvSpPr>
        <p:spPr>
          <a:xfrm>
            <a:off x="1465453" y="5999178"/>
            <a:ext cx="96693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AFTER</a:t>
            </a:r>
          </a:p>
        </p:txBody>
      </p:sp>
    </p:spTree>
    <p:extLst>
      <p:ext uri="{BB962C8B-B14F-4D97-AF65-F5344CB8AC3E}">
        <p14:creationId xmlns:p14="http://schemas.microsoft.com/office/powerpoint/2010/main" val="90821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16367</TotalTime>
  <Words>690</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Rounded MT Bold</vt:lpstr>
      <vt:lpstr>Bahnschrift SemiBold</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sahni</dc:creator>
  <cp:lastModifiedBy>vaibhav sahni</cp:lastModifiedBy>
  <cp:revision>59</cp:revision>
  <dcterms:created xsi:type="dcterms:W3CDTF">2021-03-09T19:01:15Z</dcterms:created>
  <dcterms:modified xsi:type="dcterms:W3CDTF">2021-06-29T18:27:04Z</dcterms:modified>
</cp:coreProperties>
</file>